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theme/theme4.xml" ContentType="application/vnd.openxmlformats-officedocument.theme+xml"/>
  <Override PartName="/ppt/slideLayouts/slideLayout5.xml" ContentType="application/vnd.openxmlformats-officedocument.presentationml.slideLayout+xml"/>
  <Override PartName="/ppt/theme/theme5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6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7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8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9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7" r:id="rId5"/>
    <p:sldMasterId id="2147483653" r:id="rId6"/>
    <p:sldMasterId id="2147483657" r:id="rId7"/>
    <p:sldMasterId id="2147483659" r:id="rId8"/>
    <p:sldMasterId id="2147483672" r:id="rId9"/>
    <p:sldMasterId id="2147483701" r:id="rId10"/>
    <p:sldMasterId id="2147483718" r:id="rId11"/>
    <p:sldMasterId id="2147483727" r:id="rId12"/>
    <p:sldMasterId id="2147483741" r:id="rId13"/>
  </p:sldMasterIdLst>
  <p:notesMasterIdLst>
    <p:notesMasterId r:id="rId46"/>
  </p:notesMasterIdLst>
  <p:sldIdLst>
    <p:sldId id="259" r:id="rId14"/>
    <p:sldId id="262" r:id="rId15"/>
    <p:sldId id="312" r:id="rId16"/>
    <p:sldId id="2147471695" r:id="rId17"/>
    <p:sldId id="272" r:id="rId18"/>
    <p:sldId id="267" r:id="rId19"/>
    <p:sldId id="3711" r:id="rId20"/>
    <p:sldId id="3708" r:id="rId21"/>
    <p:sldId id="3710" r:id="rId22"/>
    <p:sldId id="269" r:id="rId23"/>
    <p:sldId id="3615" r:id="rId24"/>
    <p:sldId id="587" r:id="rId25"/>
    <p:sldId id="260" r:id="rId26"/>
    <p:sldId id="2147471692" r:id="rId27"/>
    <p:sldId id="462" r:id="rId28"/>
    <p:sldId id="466" r:id="rId29"/>
    <p:sldId id="467" r:id="rId30"/>
    <p:sldId id="592" r:id="rId31"/>
    <p:sldId id="424" r:id="rId32"/>
    <p:sldId id="425" r:id="rId33"/>
    <p:sldId id="3719" r:id="rId34"/>
    <p:sldId id="3712" r:id="rId35"/>
    <p:sldId id="256" r:id="rId36"/>
    <p:sldId id="290" r:id="rId37"/>
    <p:sldId id="257" r:id="rId38"/>
    <p:sldId id="2147471691" r:id="rId39"/>
    <p:sldId id="2147471669" r:id="rId40"/>
    <p:sldId id="2147471694" r:id="rId41"/>
    <p:sldId id="2147471693" r:id="rId42"/>
    <p:sldId id="270" r:id="rId43"/>
    <p:sldId id="2147471696" r:id="rId44"/>
    <p:sldId id="586" r:id="rId45"/>
  </p:sldIdLst>
  <p:sldSz cx="12192000" cy="6858000"/>
  <p:notesSz cx="7010400" cy="9236075"/>
  <p:defaultTextStyle>
    <a:defPPr>
      <a:defRPr lang="es-H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2E7B"/>
    <a:srgbClr val="0173FF"/>
    <a:srgbClr val="BEC7CD"/>
    <a:srgbClr val="F6A21E"/>
    <a:srgbClr val="0C1446"/>
    <a:srgbClr val="FBD2C9"/>
    <a:srgbClr val="774A62"/>
    <a:srgbClr val="313E61"/>
    <a:srgbClr val="81ABBC"/>
    <a:srgbClr val="9804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52BB42A-573A-49DF-8DC3-29451ED26804}" v="16" dt="2024-09-04T21:01:35.29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046" autoAdjust="0"/>
    <p:restoredTop sz="95281" autoAdjust="0"/>
  </p:normalViewPr>
  <p:slideViewPr>
    <p:cSldViewPr snapToGrid="0">
      <p:cViewPr varScale="1">
        <p:scale>
          <a:sx n="97" d="100"/>
          <a:sy n="97" d="100"/>
        </p:scale>
        <p:origin x="208" y="132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90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slide" Target="slides/slide26.xml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42" Type="http://schemas.openxmlformats.org/officeDocument/2006/relationships/slide" Target="slides/slide29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3.xml"/><Relationship Id="rId29" Type="http://schemas.openxmlformats.org/officeDocument/2006/relationships/slide" Target="slides/slide16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40" Type="http://schemas.openxmlformats.org/officeDocument/2006/relationships/slide" Target="slides/slide27.xml"/><Relationship Id="rId45" Type="http://schemas.openxmlformats.org/officeDocument/2006/relationships/slide" Target="slides/slide32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49" Type="http://schemas.openxmlformats.org/officeDocument/2006/relationships/theme" Target="theme/theme1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6.xml"/><Relationship Id="rId31" Type="http://schemas.openxmlformats.org/officeDocument/2006/relationships/slide" Target="slides/slide18.xml"/><Relationship Id="rId44" Type="http://schemas.openxmlformats.org/officeDocument/2006/relationships/slide" Target="slides/slide3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slide" Target="slides/slide30.xml"/><Relationship Id="rId48" Type="http://schemas.openxmlformats.org/officeDocument/2006/relationships/viewProps" Target="viewProps.xml"/><Relationship Id="rId8" Type="http://schemas.openxmlformats.org/officeDocument/2006/relationships/slideMaster" Target="slideMasters/slideMaster5.xml"/><Relationship Id="rId51" Type="http://schemas.microsoft.com/office/2015/10/relationships/revisionInfo" Target="revisionInfo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7.xml"/><Relationship Id="rId41" Type="http://schemas.openxmlformats.org/officeDocument/2006/relationships/slide" Target="slides/slide28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svg"/><Relationship Id="rId1" Type="http://schemas.openxmlformats.org/officeDocument/2006/relationships/image" Target="../media/image25.png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4" Type="http://schemas.openxmlformats.org/officeDocument/2006/relationships/image" Target="../media/image28.svg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sv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svg"/><Relationship Id="rId1" Type="http://schemas.openxmlformats.org/officeDocument/2006/relationships/image" Target="../media/image43.png"/><Relationship Id="rId6" Type="http://schemas.openxmlformats.org/officeDocument/2006/relationships/image" Target="../media/image48.svg"/><Relationship Id="rId5" Type="http://schemas.openxmlformats.org/officeDocument/2006/relationships/image" Target="../media/image47.png"/><Relationship Id="rId10" Type="http://schemas.openxmlformats.org/officeDocument/2006/relationships/image" Target="../media/image52.svg"/><Relationship Id="rId4" Type="http://schemas.openxmlformats.org/officeDocument/2006/relationships/image" Target="../media/image46.svg"/><Relationship Id="rId9" Type="http://schemas.openxmlformats.org/officeDocument/2006/relationships/image" Target="../media/image51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svg"/><Relationship Id="rId1" Type="http://schemas.openxmlformats.org/officeDocument/2006/relationships/image" Target="../media/image25.png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4" Type="http://schemas.openxmlformats.org/officeDocument/2006/relationships/image" Target="../media/image28.sv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sv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svg"/><Relationship Id="rId1" Type="http://schemas.openxmlformats.org/officeDocument/2006/relationships/image" Target="../media/image43.png"/><Relationship Id="rId6" Type="http://schemas.openxmlformats.org/officeDocument/2006/relationships/image" Target="../media/image48.svg"/><Relationship Id="rId5" Type="http://schemas.openxmlformats.org/officeDocument/2006/relationships/image" Target="../media/image47.png"/><Relationship Id="rId10" Type="http://schemas.openxmlformats.org/officeDocument/2006/relationships/image" Target="../media/image52.svg"/><Relationship Id="rId4" Type="http://schemas.openxmlformats.org/officeDocument/2006/relationships/image" Target="../media/image46.svg"/><Relationship Id="rId9" Type="http://schemas.openxmlformats.org/officeDocument/2006/relationships/image" Target="../media/image5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654B652-F71B-4B7F-AC30-0ADBBDC120FE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F0BEBA9-FAEE-4B04-B58D-2593E5FC627A}">
      <dgm:prSet/>
      <dgm:spPr/>
      <dgm:t>
        <a:bodyPr/>
        <a:lstStyle/>
        <a:p>
          <a:pPr>
            <a:lnSpc>
              <a:spcPct val="100000"/>
            </a:lnSpc>
          </a:pPr>
          <a:r>
            <a:rPr lang="es-HN"/>
            <a:t>Puedo obtener una rentabilidad mayor a los esquemas tradicionales de inversión.</a:t>
          </a:r>
          <a:endParaRPr lang="en-US"/>
        </a:p>
      </dgm:t>
    </dgm:pt>
    <dgm:pt modelId="{842B4300-3BD2-409C-BA57-B4E4BDE05632}" type="parTrans" cxnId="{6CEFE1DC-D450-492B-9A02-35B2D9847DDA}">
      <dgm:prSet/>
      <dgm:spPr/>
      <dgm:t>
        <a:bodyPr/>
        <a:lstStyle/>
        <a:p>
          <a:endParaRPr lang="en-US"/>
        </a:p>
      </dgm:t>
    </dgm:pt>
    <dgm:pt modelId="{464BF6F3-79FB-43A8-8C06-BEA486726E28}" type="sibTrans" cxnId="{6CEFE1DC-D450-492B-9A02-35B2D9847DDA}">
      <dgm:prSet/>
      <dgm:spPr/>
      <dgm:t>
        <a:bodyPr/>
        <a:lstStyle/>
        <a:p>
          <a:endParaRPr lang="en-US"/>
        </a:p>
      </dgm:t>
    </dgm:pt>
    <dgm:pt modelId="{C9849A1A-A19E-47D8-AE3B-6CE3F243E3FC}">
      <dgm:prSet/>
      <dgm:spPr/>
      <dgm:t>
        <a:bodyPr/>
        <a:lstStyle/>
        <a:p>
          <a:pPr>
            <a:lnSpc>
              <a:spcPct val="100000"/>
            </a:lnSpc>
          </a:pPr>
          <a:r>
            <a:rPr lang="es-HN"/>
            <a:t>Puedo invertir a más largo plazo. (El entorno actual de un posible ajuste de tasas de interés a la baja favorece la inversión a más largo plazo)</a:t>
          </a:r>
          <a:endParaRPr lang="en-US"/>
        </a:p>
      </dgm:t>
    </dgm:pt>
    <dgm:pt modelId="{6B5B0FC3-604E-4F43-8F04-E20F4E179C79}" type="parTrans" cxnId="{FD1B4581-2FDE-4894-8037-5EA7BF90D787}">
      <dgm:prSet/>
      <dgm:spPr/>
      <dgm:t>
        <a:bodyPr/>
        <a:lstStyle/>
        <a:p>
          <a:endParaRPr lang="en-US"/>
        </a:p>
      </dgm:t>
    </dgm:pt>
    <dgm:pt modelId="{65BA2EB0-3B04-4C20-85C5-CCC1BA31C677}" type="sibTrans" cxnId="{FD1B4581-2FDE-4894-8037-5EA7BF90D787}">
      <dgm:prSet/>
      <dgm:spPr/>
      <dgm:t>
        <a:bodyPr/>
        <a:lstStyle/>
        <a:p>
          <a:endParaRPr lang="en-US"/>
        </a:p>
      </dgm:t>
    </dgm:pt>
    <dgm:pt modelId="{62E59024-138D-4B4E-9E34-446A84C374A4}">
      <dgm:prSet/>
      <dgm:spPr/>
      <dgm:t>
        <a:bodyPr/>
        <a:lstStyle/>
        <a:p>
          <a:pPr>
            <a:lnSpc>
              <a:spcPct val="100000"/>
            </a:lnSpc>
          </a:pPr>
          <a:r>
            <a:rPr lang="es-HN"/>
            <a:t>Me permite diversificar las inversiones en distintos instrumentos de inversión y así gestionar el riesgo.</a:t>
          </a:r>
          <a:endParaRPr lang="en-US"/>
        </a:p>
      </dgm:t>
    </dgm:pt>
    <dgm:pt modelId="{EC8B5D89-99A7-45C0-AC9D-047CBCC7EB0F}" type="parTrans" cxnId="{0E139DD2-D8B2-47F2-9A20-AD6D9FA9B68E}">
      <dgm:prSet/>
      <dgm:spPr/>
      <dgm:t>
        <a:bodyPr/>
        <a:lstStyle/>
        <a:p>
          <a:endParaRPr lang="en-US"/>
        </a:p>
      </dgm:t>
    </dgm:pt>
    <dgm:pt modelId="{6F5093F3-84FE-442F-B5B2-1DC202E4B687}" type="sibTrans" cxnId="{0E139DD2-D8B2-47F2-9A20-AD6D9FA9B68E}">
      <dgm:prSet/>
      <dgm:spPr/>
      <dgm:t>
        <a:bodyPr/>
        <a:lstStyle/>
        <a:p>
          <a:endParaRPr lang="en-US"/>
        </a:p>
      </dgm:t>
    </dgm:pt>
    <dgm:pt modelId="{54EE0334-0F25-4BB7-9262-AB48DB23C7A9}" type="pres">
      <dgm:prSet presAssocID="{B654B652-F71B-4B7F-AC30-0ADBBDC120FE}" presName="root" presStyleCnt="0">
        <dgm:presLayoutVars>
          <dgm:dir/>
          <dgm:resizeHandles val="exact"/>
        </dgm:presLayoutVars>
      </dgm:prSet>
      <dgm:spPr/>
    </dgm:pt>
    <dgm:pt modelId="{BC41D197-4721-44E5-9F02-1B85F4DFC2F5}" type="pres">
      <dgm:prSet presAssocID="{5F0BEBA9-FAEE-4B04-B58D-2593E5FC627A}" presName="compNode" presStyleCnt="0"/>
      <dgm:spPr/>
    </dgm:pt>
    <dgm:pt modelId="{2119F121-553E-454B-9DED-9814D11BA12D}" type="pres">
      <dgm:prSet presAssocID="{5F0BEBA9-FAEE-4B04-B58D-2593E5FC627A}" presName="bgRect" presStyleLbl="bgShp" presStyleIdx="0" presStyleCnt="3"/>
      <dgm:spPr/>
    </dgm:pt>
    <dgm:pt modelId="{8C08E084-78F7-40D0-AFF5-BD97E853926E}" type="pres">
      <dgm:prSet presAssocID="{5F0BEBA9-FAEE-4B04-B58D-2593E5FC627A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ólar"/>
        </a:ext>
      </dgm:extLst>
    </dgm:pt>
    <dgm:pt modelId="{F960E01C-335C-4DB3-8D6A-A849722CDAF5}" type="pres">
      <dgm:prSet presAssocID="{5F0BEBA9-FAEE-4B04-B58D-2593E5FC627A}" presName="spaceRect" presStyleCnt="0"/>
      <dgm:spPr/>
    </dgm:pt>
    <dgm:pt modelId="{6C78BE8E-DA75-4670-B600-D090C0DC81DA}" type="pres">
      <dgm:prSet presAssocID="{5F0BEBA9-FAEE-4B04-B58D-2593E5FC627A}" presName="parTx" presStyleLbl="revTx" presStyleIdx="0" presStyleCnt="3">
        <dgm:presLayoutVars>
          <dgm:chMax val="0"/>
          <dgm:chPref val="0"/>
        </dgm:presLayoutVars>
      </dgm:prSet>
      <dgm:spPr/>
    </dgm:pt>
    <dgm:pt modelId="{5AC3AA5A-0EB9-43E1-B858-5D2134E82A6C}" type="pres">
      <dgm:prSet presAssocID="{464BF6F3-79FB-43A8-8C06-BEA486726E28}" presName="sibTrans" presStyleCnt="0"/>
      <dgm:spPr/>
    </dgm:pt>
    <dgm:pt modelId="{8FC47367-F911-417C-9EF0-6B51D1677FD3}" type="pres">
      <dgm:prSet presAssocID="{C9849A1A-A19E-47D8-AE3B-6CE3F243E3FC}" presName="compNode" presStyleCnt="0"/>
      <dgm:spPr/>
    </dgm:pt>
    <dgm:pt modelId="{1A2F07DC-61D5-4A21-9A4E-7B7B2C9FE9F3}" type="pres">
      <dgm:prSet presAssocID="{C9849A1A-A19E-47D8-AE3B-6CE3F243E3FC}" presName="bgRect" presStyleLbl="bgShp" presStyleIdx="1" presStyleCnt="3"/>
      <dgm:spPr/>
    </dgm:pt>
    <dgm:pt modelId="{8F9A1B1D-D0CB-4F4F-B89E-685A304A2059}" type="pres">
      <dgm:prSet presAssocID="{C9849A1A-A19E-47D8-AE3B-6CE3F243E3FC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aximizar"/>
        </a:ext>
      </dgm:extLst>
    </dgm:pt>
    <dgm:pt modelId="{C4FC47B8-8117-4E83-83E9-B29233E5B562}" type="pres">
      <dgm:prSet presAssocID="{C9849A1A-A19E-47D8-AE3B-6CE3F243E3FC}" presName="spaceRect" presStyleCnt="0"/>
      <dgm:spPr/>
    </dgm:pt>
    <dgm:pt modelId="{6639E13D-2986-435F-988C-3477EEA3A134}" type="pres">
      <dgm:prSet presAssocID="{C9849A1A-A19E-47D8-AE3B-6CE3F243E3FC}" presName="parTx" presStyleLbl="revTx" presStyleIdx="1" presStyleCnt="3">
        <dgm:presLayoutVars>
          <dgm:chMax val="0"/>
          <dgm:chPref val="0"/>
        </dgm:presLayoutVars>
      </dgm:prSet>
      <dgm:spPr/>
    </dgm:pt>
    <dgm:pt modelId="{D84BE879-8ADD-4A33-A1B2-7780D6897DF5}" type="pres">
      <dgm:prSet presAssocID="{65BA2EB0-3B04-4C20-85C5-CCC1BA31C677}" presName="sibTrans" presStyleCnt="0"/>
      <dgm:spPr/>
    </dgm:pt>
    <dgm:pt modelId="{CF89E095-EFA6-4BAB-BF03-219436F72171}" type="pres">
      <dgm:prSet presAssocID="{62E59024-138D-4B4E-9E34-446A84C374A4}" presName="compNode" presStyleCnt="0"/>
      <dgm:spPr/>
    </dgm:pt>
    <dgm:pt modelId="{B5779119-E439-4C7F-B40A-49D263E74B93}" type="pres">
      <dgm:prSet presAssocID="{62E59024-138D-4B4E-9E34-446A84C374A4}" presName="bgRect" presStyleLbl="bgShp" presStyleIdx="2" presStyleCnt="3"/>
      <dgm:spPr/>
    </dgm:pt>
    <dgm:pt modelId="{CE4BEEAA-5EC8-46AE-B986-7CD43C2E3A0F}" type="pres">
      <dgm:prSet presAssocID="{62E59024-138D-4B4E-9E34-446A84C374A4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Upward trend"/>
        </a:ext>
      </dgm:extLst>
    </dgm:pt>
    <dgm:pt modelId="{120DB0C3-3602-4F90-A4F7-34A3EB773399}" type="pres">
      <dgm:prSet presAssocID="{62E59024-138D-4B4E-9E34-446A84C374A4}" presName="spaceRect" presStyleCnt="0"/>
      <dgm:spPr/>
    </dgm:pt>
    <dgm:pt modelId="{F8B088C4-434C-4AEA-A040-3A673AAC809C}" type="pres">
      <dgm:prSet presAssocID="{62E59024-138D-4B4E-9E34-446A84C374A4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C3A61617-A734-46B9-B6D2-889C4ADCF5C0}" type="presOf" srcId="{62E59024-138D-4B4E-9E34-446A84C374A4}" destId="{F8B088C4-434C-4AEA-A040-3A673AAC809C}" srcOrd="0" destOrd="0" presId="urn:microsoft.com/office/officeart/2018/2/layout/IconVerticalSolidList"/>
    <dgm:cxn modelId="{8C7A7522-D38C-4AA2-874F-DCD816C38493}" type="presOf" srcId="{B654B652-F71B-4B7F-AC30-0ADBBDC120FE}" destId="{54EE0334-0F25-4BB7-9262-AB48DB23C7A9}" srcOrd="0" destOrd="0" presId="urn:microsoft.com/office/officeart/2018/2/layout/IconVerticalSolidList"/>
    <dgm:cxn modelId="{D23E5064-9AE8-4A33-B746-98BA7822EFD7}" type="presOf" srcId="{5F0BEBA9-FAEE-4B04-B58D-2593E5FC627A}" destId="{6C78BE8E-DA75-4670-B600-D090C0DC81DA}" srcOrd="0" destOrd="0" presId="urn:microsoft.com/office/officeart/2018/2/layout/IconVerticalSolidList"/>
    <dgm:cxn modelId="{289C907E-FC7F-4BF4-A50E-28A4ABC183DD}" type="presOf" srcId="{C9849A1A-A19E-47D8-AE3B-6CE3F243E3FC}" destId="{6639E13D-2986-435F-988C-3477EEA3A134}" srcOrd="0" destOrd="0" presId="urn:microsoft.com/office/officeart/2018/2/layout/IconVerticalSolidList"/>
    <dgm:cxn modelId="{FD1B4581-2FDE-4894-8037-5EA7BF90D787}" srcId="{B654B652-F71B-4B7F-AC30-0ADBBDC120FE}" destId="{C9849A1A-A19E-47D8-AE3B-6CE3F243E3FC}" srcOrd="1" destOrd="0" parTransId="{6B5B0FC3-604E-4F43-8F04-E20F4E179C79}" sibTransId="{65BA2EB0-3B04-4C20-85C5-CCC1BA31C677}"/>
    <dgm:cxn modelId="{0E139DD2-D8B2-47F2-9A20-AD6D9FA9B68E}" srcId="{B654B652-F71B-4B7F-AC30-0ADBBDC120FE}" destId="{62E59024-138D-4B4E-9E34-446A84C374A4}" srcOrd="2" destOrd="0" parTransId="{EC8B5D89-99A7-45C0-AC9D-047CBCC7EB0F}" sibTransId="{6F5093F3-84FE-442F-B5B2-1DC202E4B687}"/>
    <dgm:cxn modelId="{6CEFE1DC-D450-492B-9A02-35B2D9847DDA}" srcId="{B654B652-F71B-4B7F-AC30-0ADBBDC120FE}" destId="{5F0BEBA9-FAEE-4B04-B58D-2593E5FC627A}" srcOrd="0" destOrd="0" parTransId="{842B4300-3BD2-409C-BA57-B4E4BDE05632}" sibTransId="{464BF6F3-79FB-43A8-8C06-BEA486726E28}"/>
    <dgm:cxn modelId="{AA8F0A37-1171-442D-9160-222C5C608909}" type="presParOf" srcId="{54EE0334-0F25-4BB7-9262-AB48DB23C7A9}" destId="{BC41D197-4721-44E5-9F02-1B85F4DFC2F5}" srcOrd="0" destOrd="0" presId="urn:microsoft.com/office/officeart/2018/2/layout/IconVerticalSolidList"/>
    <dgm:cxn modelId="{5D54AB53-EA8D-402B-9E1F-EA8AFF76383D}" type="presParOf" srcId="{BC41D197-4721-44E5-9F02-1B85F4DFC2F5}" destId="{2119F121-553E-454B-9DED-9814D11BA12D}" srcOrd="0" destOrd="0" presId="urn:microsoft.com/office/officeart/2018/2/layout/IconVerticalSolidList"/>
    <dgm:cxn modelId="{427A0205-F17C-4BD1-963E-A5F565B3EF67}" type="presParOf" srcId="{BC41D197-4721-44E5-9F02-1B85F4DFC2F5}" destId="{8C08E084-78F7-40D0-AFF5-BD97E853926E}" srcOrd="1" destOrd="0" presId="urn:microsoft.com/office/officeart/2018/2/layout/IconVerticalSolidList"/>
    <dgm:cxn modelId="{A5257FE2-9F42-462D-A40A-9C9FC14386A3}" type="presParOf" srcId="{BC41D197-4721-44E5-9F02-1B85F4DFC2F5}" destId="{F960E01C-335C-4DB3-8D6A-A849722CDAF5}" srcOrd="2" destOrd="0" presId="urn:microsoft.com/office/officeart/2018/2/layout/IconVerticalSolidList"/>
    <dgm:cxn modelId="{EFCC745C-674D-4167-9CB2-E209E81BEF39}" type="presParOf" srcId="{BC41D197-4721-44E5-9F02-1B85F4DFC2F5}" destId="{6C78BE8E-DA75-4670-B600-D090C0DC81DA}" srcOrd="3" destOrd="0" presId="urn:microsoft.com/office/officeart/2018/2/layout/IconVerticalSolidList"/>
    <dgm:cxn modelId="{CF377ED5-C57F-4E36-B5EB-C6837ABE3821}" type="presParOf" srcId="{54EE0334-0F25-4BB7-9262-AB48DB23C7A9}" destId="{5AC3AA5A-0EB9-43E1-B858-5D2134E82A6C}" srcOrd="1" destOrd="0" presId="urn:microsoft.com/office/officeart/2018/2/layout/IconVerticalSolidList"/>
    <dgm:cxn modelId="{64535655-2A72-4A92-A23C-AE94B635C2B7}" type="presParOf" srcId="{54EE0334-0F25-4BB7-9262-AB48DB23C7A9}" destId="{8FC47367-F911-417C-9EF0-6B51D1677FD3}" srcOrd="2" destOrd="0" presId="urn:microsoft.com/office/officeart/2018/2/layout/IconVerticalSolidList"/>
    <dgm:cxn modelId="{EA184D87-F1BD-4FB5-B9E4-3A1BAE2CD964}" type="presParOf" srcId="{8FC47367-F911-417C-9EF0-6B51D1677FD3}" destId="{1A2F07DC-61D5-4A21-9A4E-7B7B2C9FE9F3}" srcOrd="0" destOrd="0" presId="urn:microsoft.com/office/officeart/2018/2/layout/IconVerticalSolidList"/>
    <dgm:cxn modelId="{FF589559-3F73-4ED6-868B-E3F0F9F58712}" type="presParOf" srcId="{8FC47367-F911-417C-9EF0-6B51D1677FD3}" destId="{8F9A1B1D-D0CB-4F4F-B89E-685A304A2059}" srcOrd="1" destOrd="0" presId="urn:microsoft.com/office/officeart/2018/2/layout/IconVerticalSolidList"/>
    <dgm:cxn modelId="{D1DFF51C-62EF-40DE-B220-BC0D40577F65}" type="presParOf" srcId="{8FC47367-F911-417C-9EF0-6B51D1677FD3}" destId="{C4FC47B8-8117-4E83-83E9-B29233E5B562}" srcOrd="2" destOrd="0" presId="urn:microsoft.com/office/officeart/2018/2/layout/IconVerticalSolidList"/>
    <dgm:cxn modelId="{EAFD2F3B-D7FF-4F04-A06B-64C61B2FFAC1}" type="presParOf" srcId="{8FC47367-F911-417C-9EF0-6B51D1677FD3}" destId="{6639E13D-2986-435F-988C-3477EEA3A134}" srcOrd="3" destOrd="0" presId="urn:microsoft.com/office/officeart/2018/2/layout/IconVerticalSolidList"/>
    <dgm:cxn modelId="{DCB068EA-F61C-4299-846F-B85AAC610D67}" type="presParOf" srcId="{54EE0334-0F25-4BB7-9262-AB48DB23C7A9}" destId="{D84BE879-8ADD-4A33-A1B2-7780D6897DF5}" srcOrd="3" destOrd="0" presId="urn:microsoft.com/office/officeart/2018/2/layout/IconVerticalSolidList"/>
    <dgm:cxn modelId="{67582B05-0E80-4560-8630-C6E73F21D64C}" type="presParOf" srcId="{54EE0334-0F25-4BB7-9262-AB48DB23C7A9}" destId="{CF89E095-EFA6-4BAB-BF03-219436F72171}" srcOrd="4" destOrd="0" presId="urn:microsoft.com/office/officeart/2018/2/layout/IconVerticalSolidList"/>
    <dgm:cxn modelId="{CC829D03-512D-43B7-9CBC-3CE428D98C9F}" type="presParOf" srcId="{CF89E095-EFA6-4BAB-BF03-219436F72171}" destId="{B5779119-E439-4C7F-B40A-49D263E74B93}" srcOrd="0" destOrd="0" presId="urn:microsoft.com/office/officeart/2018/2/layout/IconVerticalSolidList"/>
    <dgm:cxn modelId="{BEFAC419-5A3B-4019-8C08-8607ACEA17AA}" type="presParOf" srcId="{CF89E095-EFA6-4BAB-BF03-219436F72171}" destId="{CE4BEEAA-5EC8-46AE-B986-7CD43C2E3A0F}" srcOrd="1" destOrd="0" presId="urn:microsoft.com/office/officeart/2018/2/layout/IconVerticalSolidList"/>
    <dgm:cxn modelId="{289B4F74-547E-4836-A99C-73FE3E774BD6}" type="presParOf" srcId="{CF89E095-EFA6-4BAB-BF03-219436F72171}" destId="{120DB0C3-3602-4F90-A4F7-34A3EB773399}" srcOrd="2" destOrd="0" presId="urn:microsoft.com/office/officeart/2018/2/layout/IconVerticalSolidList"/>
    <dgm:cxn modelId="{981AC6B7-1C3A-4845-A230-B542C2724FC7}" type="presParOf" srcId="{CF89E095-EFA6-4BAB-BF03-219436F72171}" destId="{F8B088C4-434C-4AEA-A040-3A673AAC809C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437F221-3624-475C-B5CD-F3F4963C7F47}" type="doc">
      <dgm:prSet loTypeId="urn:microsoft.com/office/officeart/2018/5/layout/IconLeafLabel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HN"/>
        </a:p>
      </dgm:t>
    </dgm:pt>
    <dgm:pt modelId="{58F69C23-DDAF-4DF7-88AA-2F30A963149F}">
      <dgm:prSet phldrT="[Texto]"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s-HN" sz="1800" dirty="0">
              <a:solidFill>
                <a:srgbClr val="012E7B"/>
              </a:solidFill>
            </a:rPr>
            <a:t>Reglamento de Oferta Pública</a:t>
          </a:r>
        </a:p>
      </dgm:t>
    </dgm:pt>
    <dgm:pt modelId="{466E588C-6BE5-4A8C-B426-39A02F146645}" type="parTrans" cxnId="{94123E0D-4787-4431-8B01-5F3EF27BB8D6}">
      <dgm:prSet/>
      <dgm:spPr/>
      <dgm:t>
        <a:bodyPr/>
        <a:lstStyle/>
        <a:p>
          <a:endParaRPr lang="es-HN"/>
        </a:p>
      </dgm:t>
    </dgm:pt>
    <dgm:pt modelId="{F39AA5FC-7011-4336-82AA-5F9CDFA28693}" type="sibTrans" cxnId="{94123E0D-4787-4431-8B01-5F3EF27BB8D6}">
      <dgm:prSet/>
      <dgm:spPr/>
      <dgm:t>
        <a:bodyPr/>
        <a:lstStyle/>
        <a:p>
          <a:endParaRPr lang="es-HN"/>
        </a:p>
      </dgm:t>
    </dgm:pt>
    <dgm:pt modelId="{E3A36F9D-E042-4632-A501-497E2DFB0422}">
      <dgm:prSet phldrT="[Texto]"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s-HN" sz="1800" dirty="0">
              <a:solidFill>
                <a:srgbClr val="012E7B"/>
              </a:solidFill>
            </a:rPr>
            <a:t>Reglamento Registro Público Mercado de Valores</a:t>
          </a:r>
        </a:p>
      </dgm:t>
    </dgm:pt>
    <dgm:pt modelId="{8C13A7BA-2642-4638-A30E-9CA8499CDAED}" type="parTrans" cxnId="{19D0DA3E-F90F-47C3-A143-2FF1C1B23A67}">
      <dgm:prSet/>
      <dgm:spPr/>
      <dgm:t>
        <a:bodyPr/>
        <a:lstStyle/>
        <a:p>
          <a:endParaRPr lang="es-HN"/>
        </a:p>
      </dgm:t>
    </dgm:pt>
    <dgm:pt modelId="{F080C1F3-300F-40E1-99CE-604D800A7200}" type="sibTrans" cxnId="{19D0DA3E-F90F-47C3-A143-2FF1C1B23A67}">
      <dgm:prSet/>
      <dgm:spPr/>
      <dgm:t>
        <a:bodyPr/>
        <a:lstStyle/>
        <a:p>
          <a:endParaRPr lang="es-HN"/>
        </a:p>
      </dgm:t>
    </dgm:pt>
    <dgm:pt modelId="{33074844-37D9-42E5-BBF4-74D568D0BEF5}">
      <dgm:prSet phldrT="[Texto]"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s-HN" sz="1800" dirty="0">
              <a:solidFill>
                <a:srgbClr val="012E7B"/>
              </a:solidFill>
            </a:rPr>
            <a:t>Reglamento de Funcionamiento de Bolsas de Valores </a:t>
          </a:r>
        </a:p>
      </dgm:t>
    </dgm:pt>
    <dgm:pt modelId="{125906CC-8131-4637-B966-B336A06B393D}" type="parTrans" cxnId="{021D782A-2922-4735-B854-B9A9B5A72A42}">
      <dgm:prSet/>
      <dgm:spPr/>
      <dgm:t>
        <a:bodyPr/>
        <a:lstStyle/>
        <a:p>
          <a:endParaRPr lang="es-HN"/>
        </a:p>
      </dgm:t>
    </dgm:pt>
    <dgm:pt modelId="{AE6F05C3-1076-4332-B67E-26F34BAC5CF9}" type="sibTrans" cxnId="{021D782A-2922-4735-B854-B9A9B5A72A42}">
      <dgm:prSet/>
      <dgm:spPr/>
      <dgm:t>
        <a:bodyPr/>
        <a:lstStyle/>
        <a:p>
          <a:endParaRPr lang="es-HN"/>
        </a:p>
      </dgm:t>
    </dgm:pt>
    <dgm:pt modelId="{CA789E69-8FD9-493A-88BA-635D72B78B55}">
      <dgm:prSet phldrT="[Texto]"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sz="1800" dirty="0">
              <a:solidFill>
                <a:srgbClr val="012E7B"/>
              </a:solidFill>
            </a:rPr>
            <a:t>LEY DE MERCADO DE VALORES </a:t>
          </a:r>
        </a:p>
      </dgm:t>
    </dgm:pt>
    <dgm:pt modelId="{E081CE9E-CC98-4D39-98D8-6073933BE4BD}" type="parTrans" cxnId="{54A90FE5-5638-4EB7-A69D-0A80DFE69F49}">
      <dgm:prSet/>
      <dgm:spPr/>
      <dgm:t>
        <a:bodyPr/>
        <a:lstStyle/>
        <a:p>
          <a:endParaRPr lang="es-HN"/>
        </a:p>
      </dgm:t>
    </dgm:pt>
    <dgm:pt modelId="{21D5CF8E-6C7D-4A25-89AB-605157B060F6}" type="sibTrans" cxnId="{54A90FE5-5638-4EB7-A69D-0A80DFE69F49}">
      <dgm:prSet/>
      <dgm:spPr/>
      <dgm:t>
        <a:bodyPr/>
        <a:lstStyle/>
        <a:p>
          <a:endParaRPr lang="es-HN"/>
        </a:p>
      </dgm:t>
    </dgm:pt>
    <dgm:pt modelId="{ED4D887C-3985-49A6-88DB-6DCF53CF2922}">
      <dgm:prSet phldrT="[Texto]"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s-HN" sz="1800" dirty="0">
              <a:solidFill>
                <a:srgbClr val="012E7B"/>
              </a:solidFill>
            </a:rPr>
            <a:t>Reglamento de Casas de Bolsa E INTERMEDIACIÓN DE OFERTA PÚBLICA </a:t>
          </a:r>
        </a:p>
      </dgm:t>
    </dgm:pt>
    <dgm:pt modelId="{FF372AAB-952B-49EF-BB2E-C000CC1CDCFF}" type="parTrans" cxnId="{35B68FC5-8F43-453D-9762-70FC4B70373B}">
      <dgm:prSet/>
      <dgm:spPr/>
      <dgm:t>
        <a:bodyPr/>
        <a:lstStyle/>
        <a:p>
          <a:endParaRPr lang="es-HN"/>
        </a:p>
      </dgm:t>
    </dgm:pt>
    <dgm:pt modelId="{39223DFF-8F02-4218-AFBF-041A28DF909B}" type="sibTrans" cxnId="{35B68FC5-8F43-453D-9762-70FC4B70373B}">
      <dgm:prSet/>
      <dgm:spPr/>
      <dgm:t>
        <a:bodyPr/>
        <a:lstStyle/>
        <a:p>
          <a:endParaRPr lang="es-HN"/>
        </a:p>
      </dgm:t>
    </dgm:pt>
    <dgm:pt modelId="{3CA669D5-79D2-4714-92B6-4EB2BB54F9AB}" type="pres">
      <dgm:prSet presAssocID="{6437F221-3624-475C-B5CD-F3F4963C7F47}" presName="root" presStyleCnt="0">
        <dgm:presLayoutVars>
          <dgm:dir/>
          <dgm:resizeHandles val="exact"/>
        </dgm:presLayoutVars>
      </dgm:prSet>
      <dgm:spPr/>
    </dgm:pt>
    <dgm:pt modelId="{9446503B-0EFC-4FD0-B4CC-87A6B5013108}" type="pres">
      <dgm:prSet presAssocID="{58F69C23-DDAF-4DF7-88AA-2F30A963149F}" presName="compNode" presStyleCnt="0"/>
      <dgm:spPr/>
    </dgm:pt>
    <dgm:pt modelId="{806EB11F-B03C-4FF9-96C4-203D80CF65E5}" type="pres">
      <dgm:prSet presAssocID="{58F69C23-DDAF-4DF7-88AA-2F30A963149F}" presName="iconBgRect" presStyleLbl="bgShp" presStyleIdx="0" presStyleCnt="5"/>
      <dgm:spPr>
        <a:prstGeom prst="round2DiagRect">
          <a:avLst>
            <a:gd name="adj1" fmla="val 29727"/>
            <a:gd name="adj2" fmla="val 0"/>
          </a:avLst>
        </a:prstGeom>
        <a:solidFill>
          <a:schemeClr val="bg1"/>
        </a:solidFill>
      </dgm:spPr>
    </dgm:pt>
    <dgm:pt modelId="{1B2B70E3-34C9-448E-A440-A6833F8CF929}" type="pres">
      <dgm:prSet presAssocID="{58F69C23-DDAF-4DF7-88AA-2F30A963149F}" presName="iconRect" presStyleLbl="node1" presStyleIdx="0" presStyleCnt="5" custLinFactNeighborX="-2104" custLinFactNeighborY="-246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artillo de juez"/>
        </a:ext>
      </dgm:extLst>
    </dgm:pt>
    <dgm:pt modelId="{4EE6DFF3-A4E0-426F-BBC6-ED00DA4C4088}" type="pres">
      <dgm:prSet presAssocID="{58F69C23-DDAF-4DF7-88AA-2F30A963149F}" presName="spaceRect" presStyleCnt="0"/>
      <dgm:spPr/>
    </dgm:pt>
    <dgm:pt modelId="{ED82ADD6-3418-44A0-9D21-F94926A1C05B}" type="pres">
      <dgm:prSet presAssocID="{58F69C23-DDAF-4DF7-88AA-2F30A963149F}" presName="textRect" presStyleLbl="revTx" presStyleIdx="0" presStyleCnt="5">
        <dgm:presLayoutVars>
          <dgm:chMax val="1"/>
          <dgm:chPref val="1"/>
        </dgm:presLayoutVars>
      </dgm:prSet>
      <dgm:spPr/>
    </dgm:pt>
    <dgm:pt modelId="{41EF9EE0-B812-4F2D-B6FF-97E3756662C4}" type="pres">
      <dgm:prSet presAssocID="{F39AA5FC-7011-4336-82AA-5F9CDFA28693}" presName="sibTrans" presStyleCnt="0"/>
      <dgm:spPr/>
    </dgm:pt>
    <dgm:pt modelId="{28C6DD1C-91A7-4686-BCC0-E0F33FDFAAEE}" type="pres">
      <dgm:prSet presAssocID="{E3A36F9D-E042-4632-A501-497E2DFB0422}" presName="compNode" presStyleCnt="0"/>
      <dgm:spPr/>
    </dgm:pt>
    <dgm:pt modelId="{D28569A7-7DCD-48E4-9EEF-ECF3F659B558}" type="pres">
      <dgm:prSet presAssocID="{E3A36F9D-E042-4632-A501-497E2DFB0422}" presName="iconBgRect" presStyleLbl="bgShp" presStyleIdx="1" presStyleCnt="5"/>
      <dgm:spPr>
        <a:prstGeom prst="round2DiagRect">
          <a:avLst>
            <a:gd name="adj1" fmla="val 29727"/>
            <a:gd name="adj2" fmla="val 0"/>
          </a:avLst>
        </a:prstGeom>
        <a:solidFill>
          <a:schemeClr val="bg1"/>
        </a:solidFill>
      </dgm:spPr>
    </dgm:pt>
    <dgm:pt modelId="{48AB1924-4BE8-40C4-B2DC-423255A39E7A}" type="pres">
      <dgm:prSet presAssocID="{E3A36F9D-E042-4632-A501-497E2DFB0422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cales of Justice"/>
        </a:ext>
      </dgm:extLst>
    </dgm:pt>
    <dgm:pt modelId="{568C5AF0-87E6-4406-BD0A-1986E39E713C}" type="pres">
      <dgm:prSet presAssocID="{E3A36F9D-E042-4632-A501-497E2DFB0422}" presName="spaceRect" presStyleCnt="0"/>
      <dgm:spPr/>
    </dgm:pt>
    <dgm:pt modelId="{FFB5DB79-48BB-4D29-ACED-42B4205C97F9}" type="pres">
      <dgm:prSet presAssocID="{E3A36F9D-E042-4632-A501-497E2DFB0422}" presName="textRect" presStyleLbl="revTx" presStyleIdx="1" presStyleCnt="5">
        <dgm:presLayoutVars>
          <dgm:chMax val="1"/>
          <dgm:chPref val="1"/>
        </dgm:presLayoutVars>
      </dgm:prSet>
      <dgm:spPr/>
    </dgm:pt>
    <dgm:pt modelId="{053E7BEC-CD85-4201-8D47-AA5E6634EF96}" type="pres">
      <dgm:prSet presAssocID="{F080C1F3-300F-40E1-99CE-604D800A7200}" presName="sibTrans" presStyleCnt="0"/>
      <dgm:spPr/>
    </dgm:pt>
    <dgm:pt modelId="{950FB9F2-7C33-4B61-9BDF-DDDA524BA535}" type="pres">
      <dgm:prSet presAssocID="{33074844-37D9-42E5-BBF4-74D568D0BEF5}" presName="compNode" presStyleCnt="0"/>
      <dgm:spPr/>
    </dgm:pt>
    <dgm:pt modelId="{4DC0D497-7ECD-4FFF-8A1C-29590563D045}" type="pres">
      <dgm:prSet presAssocID="{33074844-37D9-42E5-BBF4-74D568D0BEF5}" presName="iconBgRect" presStyleLbl="bgShp" presStyleIdx="2" presStyleCnt="5"/>
      <dgm:spPr>
        <a:prstGeom prst="round2DiagRect">
          <a:avLst>
            <a:gd name="adj1" fmla="val 29727"/>
            <a:gd name="adj2" fmla="val 0"/>
          </a:avLst>
        </a:prstGeom>
        <a:solidFill>
          <a:schemeClr val="bg1"/>
        </a:solidFill>
        <a:ln>
          <a:noFill/>
        </a:ln>
      </dgm:spPr>
    </dgm:pt>
    <dgm:pt modelId="{4EBD73AF-6C5D-4DF8-B429-157761A7DCAE}" type="pres">
      <dgm:prSet presAssocID="{33074844-37D9-42E5-BBF4-74D568D0BEF5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arca de verificación"/>
        </a:ext>
      </dgm:extLst>
    </dgm:pt>
    <dgm:pt modelId="{13C1C04F-B7F9-4494-8003-38068BE7F264}" type="pres">
      <dgm:prSet presAssocID="{33074844-37D9-42E5-BBF4-74D568D0BEF5}" presName="spaceRect" presStyleCnt="0"/>
      <dgm:spPr/>
    </dgm:pt>
    <dgm:pt modelId="{22B785E5-0CAB-4B39-875C-D1500B605893}" type="pres">
      <dgm:prSet presAssocID="{33074844-37D9-42E5-BBF4-74D568D0BEF5}" presName="textRect" presStyleLbl="revTx" presStyleIdx="2" presStyleCnt="5">
        <dgm:presLayoutVars>
          <dgm:chMax val="1"/>
          <dgm:chPref val="1"/>
        </dgm:presLayoutVars>
      </dgm:prSet>
      <dgm:spPr/>
    </dgm:pt>
    <dgm:pt modelId="{BE07AE42-7F0B-47AE-8C6E-DABF34947EAC}" type="pres">
      <dgm:prSet presAssocID="{AE6F05C3-1076-4332-B67E-26F34BAC5CF9}" presName="sibTrans" presStyleCnt="0"/>
      <dgm:spPr/>
    </dgm:pt>
    <dgm:pt modelId="{A1378899-60B0-4057-BC5F-5468132A244B}" type="pres">
      <dgm:prSet presAssocID="{ED4D887C-3985-49A6-88DB-6DCF53CF2922}" presName="compNode" presStyleCnt="0"/>
      <dgm:spPr/>
    </dgm:pt>
    <dgm:pt modelId="{F51F5790-36AC-4416-A108-2F6E573A22D3}" type="pres">
      <dgm:prSet presAssocID="{ED4D887C-3985-49A6-88DB-6DCF53CF2922}" presName="iconBgRect" presStyleLbl="bgShp" presStyleIdx="3" presStyleCnt="5"/>
      <dgm:spPr>
        <a:prstGeom prst="round2DiagRect">
          <a:avLst>
            <a:gd name="adj1" fmla="val 29727"/>
            <a:gd name="adj2" fmla="val 0"/>
          </a:avLst>
        </a:prstGeom>
        <a:solidFill>
          <a:schemeClr val="bg1"/>
        </a:solidFill>
      </dgm:spPr>
    </dgm:pt>
    <dgm:pt modelId="{450A9F1D-A25A-44AB-AAC8-35EB09FFF3EC}" type="pres">
      <dgm:prSet presAssocID="{ED4D887C-3985-49A6-88DB-6DCF53CF2922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Juez"/>
        </a:ext>
      </dgm:extLst>
    </dgm:pt>
    <dgm:pt modelId="{E316A028-27E0-4A9F-8D1D-93CCD468B491}" type="pres">
      <dgm:prSet presAssocID="{ED4D887C-3985-49A6-88DB-6DCF53CF2922}" presName="spaceRect" presStyleCnt="0"/>
      <dgm:spPr/>
    </dgm:pt>
    <dgm:pt modelId="{BF18F248-3CF3-41DE-B87A-FD2660F14C67}" type="pres">
      <dgm:prSet presAssocID="{ED4D887C-3985-49A6-88DB-6DCF53CF2922}" presName="textRect" presStyleLbl="revTx" presStyleIdx="3" presStyleCnt="5">
        <dgm:presLayoutVars>
          <dgm:chMax val="1"/>
          <dgm:chPref val="1"/>
        </dgm:presLayoutVars>
      </dgm:prSet>
      <dgm:spPr/>
    </dgm:pt>
    <dgm:pt modelId="{0363A785-8C75-4FFD-9F05-2E7D51592FDF}" type="pres">
      <dgm:prSet presAssocID="{39223DFF-8F02-4218-AFBF-041A28DF909B}" presName="sibTrans" presStyleCnt="0"/>
      <dgm:spPr/>
    </dgm:pt>
    <dgm:pt modelId="{6CAFBACB-E011-4381-8F1A-21524BD45655}" type="pres">
      <dgm:prSet presAssocID="{CA789E69-8FD9-493A-88BA-635D72B78B55}" presName="compNode" presStyleCnt="0"/>
      <dgm:spPr/>
    </dgm:pt>
    <dgm:pt modelId="{D33DBCC7-FF80-4F83-B79B-4410FC570FDD}" type="pres">
      <dgm:prSet presAssocID="{CA789E69-8FD9-493A-88BA-635D72B78B55}" presName="iconBgRect" presStyleLbl="bgShp" presStyleIdx="4" presStyleCnt="5"/>
      <dgm:spPr>
        <a:prstGeom prst="round2DiagRect">
          <a:avLst>
            <a:gd name="adj1" fmla="val 29727"/>
            <a:gd name="adj2" fmla="val 0"/>
          </a:avLst>
        </a:prstGeom>
        <a:solidFill>
          <a:schemeClr val="bg1"/>
        </a:solidFill>
      </dgm:spPr>
    </dgm:pt>
    <dgm:pt modelId="{A0FD1B6F-20D3-4F0B-8DFB-87CF4231CAE4}" type="pres">
      <dgm:prSet presAssocID="{CA789E69-8FD9-493A-88BA-635D72B78B55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asa"/>
        </a:ext>
      </dgm:extLst>
    </dgm:pt>
    <dgm:pt modelId="{BB69446A-0F83-45C1-8E21-060BF81EBD26}" type="pres">
      <dgm:prSet presAssocID="{CA789E69-8FD9-493A-88BA-635D72B78B55}" presName="spaceRect" presStyleCnt="0"/>
      <dgm:spPr/>
    </dgm:pt>
    <dgm:pt modelId="{FB0A8AEC-7649-400F-A736-D1376F36A304}" type="pres">
      <dgm:prSet presAssocID="{CA789E69-8FD9-493A-88BA-635D72B78B55}" presName="textRect" presStyleLbl="revTx" presStyleIdx="4" presStyleCnt="5">
        <dgm:presLayoutVars>
          <dgm:chMax val="1"/>
          <dgm:chPref val="1"/>
        </dgm:presLayoutVars>
      </dgm:prSet>
      <dgm:spPr/>
    </dgm:pt>
  </dgm:ptLst>
  <dgm:cxnLst>
    <dgm:cxn modelId="{94123E0D-4787-4431-8B01-5F3EF27BB8D6}" srcId="{6437F221-3624-475C-B5CD-F3F4963C7F47}" destId="{58F69C23-DDAF-4DF7-88AA-2F30A963149F}" srcOrd="0" destOrd="0" parTransId="{466E588C-6BE5-4A8C-B426-39A02F146645}" sibTransId="{F39AA5FC-7011-4336-82AA-5F9CDFA28693}"/>
    <dgm:cxn modelId="{38944427-24F6-4ABE-AFB5-858B2E8B02F1}" type="presOf" srcId="{CA789E69-8FD9-493A-88BA-635D72B78B55}" destId="{FB0A8AEC-7649-400F-A736-D1376F36A304}" srcOrd="0" destOrd="0" presId="urn:microsoft.com/office/officeart/2018/5/layout/IconLeafLabelList"/>
    <dgm:cxn modelId="{021D782A-2922-4735-B854-B9A9B5A72A42}" srcId="{6437F221-3624-475C-B5CD-F3F4963C7F47}" destId="{33074844-37D9-42E5-BBF4-74D568D0BEF5}" srcOrd="2" destOrd="0" parTransId="{125906CC-8131-4637-B966-B336A06B393D}" sibTransId="{AE6F05C3-1076-4332-B67E-26F34BAC5CF9}"/>
    <dgm:cxn modelId="{333C2936-03D2-4A89-B0FC-888D4C90486C}" type="presOf" srcId="{E3A36F9D-E042-4632-A501-497E2DFB0422}" destId="{FFB5DB79-48BB-4D29-ACED-42B4205C97F9}" srcOrd="0" destOrd="0" presId="urn:microsoft.com/office/officeart/2018/5/layout/IconLeafLabelList"/>
    <dgm:cxn modelId="{AF40EB38-78AE-447A-B8D9-C7140201AA6E}" type="presOf" srcId="{33074844-37D9-42E5-BBF4-74D568D0BEF5}" destId="{22B785E5-0CAB-4B39-875C-D1500B605893}" srcOrd="0" destOrd="0" presId="urn:microsoft.com/office/officeart/2018/5/layout/IconLeafLabelList"/>
    <dgm:cxn modelId="{19D0DA3E-F90F-47C3-A143-2FF1C1B23A67}" srcId="{6437F221-3624-475C-B5CD-F3F4963C7F47}" destId="{E3A36F9D-E042-4632-A501-497E2DFB0422}" srcOrd="1" destOrd="0" parTransId="{8C13A7BA-2642-4638-A30E-9CA8499CDAED}" sibTransId="{F080C1F3-300F-40E1-99CE-604D800A7200}"/>
    <dgm:cxn modelId="{FBE60942-D3C5-49F1-8051-12501D1CB8D3}" type="presOf" srcId="{58F69C23-DDAF-4DF7-88AA-2F30A963149F}" destId="{ED82ADD6-3418-44A0-9D21-F94926A1C05B}" srcOrd="0" destOrd="0" presId="urn:microsoft.com/office/officeart/2018/5/layout/IconLeafLabelList"/>
    <dgm:cxn modelId="{0DAD8773-5E3A-4D0C-9D56-A85339961BC3}" type="presOf" srcId="{6437F221-3624-475C-B5CD-F3F4963C7F47}" destId="{3CA669D5-79D2-4714-92B6-4EB2BB54F9AB}" srcOrd="0" destOrd="0" presId="urn:microsoft.com/office/officeart/2018/5/layout/IconLeafLabelList"/>
    <dgm:cxn modelId="{83278FA4-F8C0-414B-9DE1-3FFEE310DB91}" type="presOf" srcId="{ED4D887C-3985-49A6-88DB-6DCF53CF2922}" destId="{BF18F248-3CF3-41DE-B87A-FD2660F14C67}" srcOrd="0" destOrd="0" presId="urn:microsoft.com/office/officeart/2018/5/layout/IconLeafLabelList"/>
    <dgm:cxn modelId="{35B68FC5-8F43-453D-9762-70FC4B70373B}" srcId="{6437F221-3624-475C-B5CD-F3F4963C7F47}" destId="{ED4D887C-3985-49A6-88DB-6DCF53CF2922}" srcOrd="3" destOrd="0" parTransId="{FF372AAB-952B-49EF-BB2E-C000CC1CDCFF}" sibTransId="{39223DFF-8F02-4218-AFBF-041A28DF909B}"/>
    <dgm:cxn modelId="{54A90FE5-5638-4EB7-A69D-0A80DFE69F49}" srcId="{6437F221-3624-475C-B5CD-F3F4963C7F47}" destId="{CA789E69-8FD9-493A-88BA-635D72B78B55}" srcOrd="4" destOrd="0" parTransId="{E081CE9E-CC98-4D39-98D8-6073933BE4BD}" sibTransId="{21D5CF8E-6C7D-4A25-89AB-605157B060F6}"/>
    <dgm:cxn modelId="{D9D4C41B-AAF0-48A2-A133-DE84549463D3}" type="presParOf" srcId="{3CA669D5-79D2-4714-92B6-4EB2BB54F9AB}" destId="{9446503B-0EFC-4FD0-B4CC-87A6B5013108}" srcOrd="0" destOrd="0" presId="urn:microsoft.com/office/officeart/2018/5/layout/IconLeafLabelList"/>
    <dgm:cxn modelId="{FD3965F7-8E89-44F6-ABF3-6FD9DA696B92}" type="presParOf" srcId="{9446503B-0EFC-4FD0-B4CC-87A6B5013108}" destId="{806EB11F-B03C-4FF9-96C4-203D80CF65E5}" srcOrd="0" destOrd="0" presId="urn:microsoft.com/office/officeart/2018/5/layout/IconLeafLabelList"/>
    <dgm:cxn modelId="{BD31D24A-C3ED-42FC-A868-36F4991FD680}" type="presParOf" srcId="{9446503B-0EFC-4FD0-B4CC-87A6B5013108}" destId="{1B2B70E3-34C9-448E-A440-A6833F8CF929}" srcOrd="1" destOrd="0" presId="urn:microsoft.com/office/officeart/2018/5/layout/IconLeafLabelList"/>
    <dgm:cxn modelId="{F549E599-A574-4BC9-9CFE-FA204D793BA9}" type="presParOf" srcId="{9446503B-0EFC-4FD0-B4CC-87A6B5013108}" destId="{4EE6DFF3-A4E0-426F-BBC6-ED00DA4C4088}" srcOrd="2" destOrd="0" presId="urn:microsoft.com/office/officeart/2018/5/layout/IconLeafLabelList"/>
    <dgm:cxn modelId="{E2094A8F-0BB6-4566-AF62-CEFD8E45BAE2}" type="presParOf" srcId="{9446503B-0EFC-4FD0-B4CC-87A6B5013108}" destId="{ED82ADD6-3418-44A0-9D21-F94926A1C05B}" srcOrd="3" destOrd="0" presId="urn:microsoft.com/office/officeart/2018/5/layout/IconLeafLabelList"/>
    <dgm:cxn modelId="{F66FA84B-BE8F-48D7-9B7D-3CBAEF84C72C}" type="presParOf" srcId="{3CA669D5-79D2-4714-92B6-4EB2BB54F9AB}" destId="{41EF9EE0-B812-4F2D-B6FF-97E3756662C4}" srcOrd="1" destOrd="0" presId="urn:microsoft.com/office/officeart/2018/5/layout/IconLeafLabelList"/>
    <dgm:cxn modelId="{B81F604A-08D7-4FA3-B02F-2A44C5347CD1}" type="presParOf" srcId="{3CA669D5-79D2-4714-92B6-4EB2BB54F9AB}" destId="{28C6DD1C-91A7-4686-BCC0-E0F33FDFAAEE}" srcOrd="2" destOrd="0" presId="urn:microsoft.com/office/officeart/2018/5/layout/IconLeafLabelList"/>
    <dgm:cxn modelId="{C9525547-E35E-4ADF-960B-82FA77A54BBC}" type="presParOf" srcId="{28C6DD1C-91A7-4686-BCC0-E0F33FDFAAEE}" destId="{D28569A7-7DCD-48E4-9EEF-ECF3F659B558}" srcOrd="0" destOrd="0" presId="urn:microsoft.com/office/officeart/2018/5/layout/IconLeafLabelList"/>
    <dgm:cxn modelId="{DDAD1F00-56C4-4031-BA01-EF2E8AC1A7D6}" type="presParOf" srcId="{28C6DD1C-91A7-4686-BCC0-E0F33FDFAAEE}" destId="{48AB1924-4BE8-40C4-B2DC-423255A39E7A}" srcOrd="1" destOrd="0" presId="urn:microsoft.com/office/officeart/2018/5/layout/IconLeafLabelList"/>
    <dgm:cxn modelId="{7BE70402-F6DA-4E7A-AC2A-30D0D87BE2EF}" type="presParOf" srcId="{28C6DD1C-91A7-4686-BCC0-E0F33FDFAAEE}" destId="{568C5AF0-87E6-4406-BD0A-1986E39E713C}" srcOrd="2" destOrd="0" presId="urn:microsoft.com/office/officeart/2018/5/layout/IconLeafLabelList"/>
    <dgm:cxn modelId="{B6AB73F9-DB14-4F5C-A2BA-005972059613}" type="presParOf" srcId="{28C6DD1C-91A7-4686-BCC0-E0F33FDFAAEE}" destId="{FFB5DB79-48BB-4D29-ACED-42B4205C97F9}" srcOrd="3" destOrd="0" presId="urn:microsoft.com/office/officeart/2018/5/layout/IconLeafLabelList"/>
    <dgm:cxn modelId="{BA824CA8-819A-4978-9F65-B8D05516BEC9}" type="presParOf" srcId="{3CA669D5-79D2-4714-92B6-4EB2BB54F9AB}" destId="{053E7BEC-CD85-4201-8D47-AA5E6634EF96}" srcOrd="3" destOrd="0" presId="urn:microsoft.com/office/officeart/2018/5/layout/IconLeafLabelList"/>
    <dgm:cxn modelId="{E7FC9CC6-B9EC-43F1-AC9A-559B26433B13}" type="presParOf" srcId="{3CA669D5-79D2-4714-92B6-4EB2BB54F9AB}" destId="{950FB9F2-7C33-4B61-9BDF-DDDA524BA535}" srcOrd="4" destOrd="0" presId="urn:microsoft.com/office/officeart/2018/5/layout/IconLeafLabelList"/>
    <dgm:cxn modelId="{527F0A24-6C44-41DC-82E4-C789A1B2896C}" type="presParOf" srcId="{950FB9F2-7C33-4B61-9BDF-DDDA524BA535}" destId="{4DC0D497-7ECD-4FFF-8A1C-29590563D045}" srcOrd="0" destOrd="0" presId="urn:microsoft.com/office/officeart/2018/5/layout/IconLeafLabelList"/>
    <dgm:cxn modelId="{1BBF388E-4413-49C4-81C2-AB3FDC647FC5}" type="presParOf" srcId="{950FB9F2-7C33-4B61-9BDF-DDDA524BA535}" destId="{4EBD73AF-6C5D-4DF8-B429-157761A7DCAE}" srcOrd="1" destOrd="0" presId="urn:microsoft.com/office/officeart/2018/5/layout/IconLeafLabelList"/>
    <dgm:cxn modelId="{B946C00B-5F4B-437E-A9C1-CFD477CE5348}" type="presParOf" srcId="{950FB9F2-7C33-4B61-9BDF-DDDA524BA535}" destId="{13C1C04F-B7F9-4494-8003-38068BE7F264}" srcOrd="2" destOrd="0" presId="urn:microsoft.com/office/officeart/2018/5/layout/IconLeafLabelList"/>
    <dgm:cxn modelId="{24A9FE2A-AB07-4F1F-AA3C-C9B7D58E144A}" type="presParOf" srcId="{950FB9F2-7C33-4B61-9BDF-DDDA524BA535}" destId="{22B785E5-0CAB-4B39-875C-D1500B605893}" srcOrd="3" destOrd="0" presId="urn:microsoft.com/office/officeart/2018/5/layout/IconLeafLabelList"/>
    <dgm:cxn modelId="{BECCA9BB-6313-46C6-9A95-F032C0281CAA}" type="presParOf" srcId="{3CA669D5-79D2-4714-92B6-4EB2BB54F9AB}" destId="{BE07AE42-7F0B-47AE-8C6E-DABF34947EAC}" srcOrd="5" destOrd="0" presId="urn:microsoft.com/office/officeart/2018/5/layout/IconLeafLabelList"/>
    <dgm:cxn modelId="{2502BDB5-9952-4196-A7E9-3C13352CF391}" type="presParOf" srcId="{3CA669D5-79D2-4714-92B6-4EB2BB54F9AB}" destId="{A1378899-60B0-4057-BC5F-5468132A244B}" srcOrd="6" destOrd="0" presId="urn:microsoft.com/office/officeart/2018/5/layout/IconLeafLabelList"/>
    <dgm:cxn modelId="{BD198146-6863-40AA-B19A-D4C5505C1818}" type="presParOf" srcId="{A1378899-60B0-4057-BC5F-5468132A244B}" destId="{F51F5790-36AC-4416-A108-2F6E573A22D3}" srcOrd="0" destOrd="0" presId="urn:microsoft.com/office/officeart/2018/5/layout/IconLeafLabelList"/>
    <dgm:cxn modelId="{5C0A3157-EDB5-4942-B264-EF2415AF2E95}" type="presParOf" srcId="{A1378899-60B0-4057-BC5F-5468132A244B}" destId="{450A9F1D-A25A-44AB-AAC8-35EB09FFF3EC}" srcOrd="1" destOrd="0" presId="urn:microsoft.com/office/officeart/2018/5/layout/IconLeafLabelList"/>
    <dgm:cxn modelId="{AC6233C6-3797-424E-BE01-5B8818745D68}" type="presParOf" srcId="{A1378899-60B0-4057-BC5F-5468132A244B}" destId="{E316A028-27E0-4A9F-8D1D-93CCD468B491}" srcOrd="2" destOrd="0" presId="urn:microsoft.com/office/officeart/2018/5/layout/IconLeafLabelList"/>
    <dgm:cxn modelId="{E7DC0216-851C-48DD-BDC1-416747B5C8A8}" type="presParOf" srcId="{A1378899-60B0-4057-BC5F-5468132A244B}" destId="{BF18F248-3CF3-41DE-B87A-FD2660F14C67}" srcOrd="3" destOrd="0" presId="urn:microsoft.com/office/officeart/2018/5/layout/IconLeafLabelList"/>
    <dgm:cxn modelId="{B87FE22C-192C-4FB4-AA81-35F165AB5B8B}" type="presParOf" srcId="{3CA669D5-79D2-4714-92B6-4EB2BB54F9AB}" destId="{0363A785-8C75-4FFD-9F05-2E7D51592FDF}" srcOrd="7" destOrd="0" presId="urn:microsoft.com/office/officeart/2018/5/layout/IconLeafLabelList"/>
    <dgm:cxn modelId="{F6CF6B79-4867-47E8-9D08-D66370D4A4CC}" type="presParOf" srcId="{3CA669D5-79D2-4714-92B6-4EB2BB54F9AB}" destId="{6CAFBACB-E011-4381-8F1A-21524BD45655}" srcOrd="8" destOrd="0" presId="urn:microsoft.com/office/officeart/2018/5/layout/IconLeafLabelList"/>
    <dgm:cxn modelId="{1E9D7526-36BD-4DE6-971D-41C0C4E86752}" type="presParOf" srcId="{6CAFBACB-E011-4381-8F1A-21524BD45655}" destId="{D33DBCC7-FF80-4F83-B79B-4410FC570FDD}" srcOrd="0" destOrd="0" presId="urn:microsoft.com/office/officeart/2018/5/layout/IconLeafLabelList"/>
    <dgm:cxn modelId="{523E0EFE-E29F-4647-90D6-853B8ABA3A55}" type="presParOf" srcId="{6CAFBACB-E011-4381-8F1A-21524BD45655}" destId="{A0FD1B6F-20D3-4F0B-8DFB-87CF4231CAE4}" srcOrd="1" destOrd="0" presId="urn:microsoft.com/office/officeart/2018/5/layout/IconLeafLabelList"/>
    <dgm:cxn modelId="{30DDDA92-39D7-4E70-9B6C-11A495C418F2}" type="presParOf" srcId="{6CAFBACB-E011-4381-8F1A-21524BD45655}" destId="{BB69446A-0F83-45C1-8E21-060BF81EBD26}" srcOrd="2" destOrd="0" presId="urn:microsoft.com/office/officeart/2018/5/layout/IconLeafLabelList"/>
    <dgm:cxn modelId="{96D7907A-24B0-4BD5-8F16-02D1F7C93C61}" type="presParOf" srcId="{6CAFBACB-E011-4381-8F1A-21524BD45655}" destId="{FB0A8AEC-7649-400F-A736-D1376F36A304}" srcOrd="3" destOrd="0" presId="urn:microsoft.com/office/officeart/2018/5/layout/IconLeaf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19F121-553E-454B-9DED-9814D11BA12D}">
      <dsp:nvSpPr>
        <dsp:cNvPr id="0" name=""/>
        <dsp:cNvSpPr/>
      </dsp:nvSpPr>
      <dsp:spPr>
        <a:xfrm>
          <a:off x="0" y="547"/>
          <a:ext cx="11176000" cy="1281537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C08E084-78F7-40D0-AFF5-BD97E853926E}">
      <dsp:nvSpPr>
        <dsp:cNvPr id="0" name=""/>
        <dsp:cNvSpPr/>
      </dsp:nvSpPr>
      <dsp:spPr>
        <a:xfrm>
          <a:off x="387665" y="288893"/>
          <a:ext cx="704845" cy="70484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C78BE8E-DA75-4670-B600-D090C0DC81DA}">
      <dsp:nvSpPr>
        <dsp:cNvPr id="0" name=""/>
        <dsp:cNvSpPr/>
      </dsp:nvSpPr>
      <dsp:spPr>
        <a:xfrm>
          <a:off x="1480176" y="547"/>
          <a:ext cx="9695823" cy="12815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629" tIns="135629" rIns="135629" bIns="135629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HN" sz="2500" kern="1200"/>
            <a:t>Puedo obtener una rentabilidad mayor a los esquemas tradicionales de inversión.</a:t>
          </a:r>
          <a:endParaRPr lang="en-US" sz="2500" kern="1200"/>
        </a:p>
      </dsp:txBody>
      <dsp:txXfrm>
        <a:off x="1480176" y="547"/>
        <a:ext cx="9695823" cy="1281537"/>
      </dsp:txXfrm>
    </dsp:sp>
    <dsp:sp modelId="{1A2F07DC-61D5-4A21-9A4E-7B7B2C9FE9F3}">
      <dsp:nvSpPr>
        <dsp:cNvPr id="0" name=""/>
        <dsp:cNvSpPr/>
      </dsp:nvSpPr>
      <dsp:spPr>
        <a:xfrm>
          <a:off x="0" y="1602470"/>
          <a:ext cx="11176000" cy="1281537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F9A1B1D-D0CB-4F4F-B89E-685A304A2059}">
      <dsp:nvSpPr>
        <dsp:cNvPr id="0" name=""/>
        <dsp:cNvSpPr/>
      </dsp:nvSpPr>
      <dsp:spPr>
        <a:xfrm>
          <a:off x="387665" y="1890816"/>
          <a:ext cx="704845" cy="70484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639E13D-2986-435F-988C-3477EEA3A134}">
      <dsp:nvSpPr>
        <dsp:cNvPr id="0" name=""/>
        <dsp:cNvSpPr/>
      </dsp:nvSpPr>
      <dsp:spPr>
        <a:xfrm>
          <a:off x="1480176" y="1602470"/>
          <a:ext cx="9695823" cy="12815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629" tIns="135629" rIns="135629" bIns="135629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HN" sz="2500" kern="1200"/>
            <a:t>Puedo invertir a más largo plazo. (El entorno actual de un posible ajuste de tasas de interés a la baja favorece la inversión a más largo plazo)</a:t>
          </a:r>
          <a:endParaRPr lang="en-US" sz="2500" kern="1200"/>
        </a:p>
      </dsp:txBody>
      <dsp:txXfrm>
        <a:off x="1480176" y="1602470"/>
        <a:ext cx="9695823" cy="1281537"/>
      </dsp:txXfrm>
    </dsp:sp>
    <dsp:sp modelId="{B5779119-E439-4C7F-B40A-49D263E74B93}">
      <dsp:nvSpPr>
        <dsp:cNvPr id="0" name=""/>
        <dsp:cNvSpPr/>
      </dsp:nvSpPr>
      <dsp:spPr>
        <a:xfrm>
          <a:off x="0" y="3204392"/>
          <a:ext cx="11176000" cy="1281537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E4BEEAA-5EC8-46AE-B986-7CD43C2E3A0F}">
      <dsp:nvSpPr>
        <dsp:cNvPr id="0" name=""/>
        <dsp:cNvSpPr/>
      </dsp:nvSpPr>
      <dsp:spPr>
        <a:xfrm>
          <a:off x="387665" y="3492738"/>
          <a:ext cx="704845" cy="70484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8B088C4-434C-4AEA-A040-3A673AAC809C}">
      <dsp:nvSpPr>
        <dsp:cNvPr id="0" name=""/>
        <dsp:cNvSpPr/>
      </dsp:nvSpPr>
      <dsp:spPr>
        <a:xfrm>
          <a:off x="1480176" y="3204392"/>
          <a:ext cx="9695823" cy="12815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629" tIns="135629" rIns="135629" bIns="135629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HN" sz="2500" kern="1200"/>
            <a:t>Me permite diversificar las inversiones en distintos instrumentos de inversión y así gestionar el riesgo.</a:t>
          </a:r>
          <a:endParaRPr lang="en-US" sz="2500" kern="1200"/>
        </a:p>
      </dsp:txBody>
      <dsp:txXfrm>
        <a:off x="1480176" y="3204392"/>
        <a:ext cx="9695823" cy="128153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06EB11F-B03C-4FF9-96C4-203D80CF65E5}">
      <dsp:nvSpPr>
        <dsp:cNvPr id="0" name=""/>
        <dsp:cNvSpPr/>
      </dsp:nvSpPr>
      <dsp:spPr>
        <a:xfrm>
          <a:off x="1163675" y="1210708"/>
          <a:ext cx="1098000" cy="1098000"/>
        </a:xfrm>
        <a:prstGeom prst="round2DiagRect">
          <a:avLst>
            <a:gd name="adj1" fmla="val 29727"/>
            <a:gd name="adj2" fmla="val 0"/>
          </a:avLst>
        </a:prstGeom>
        <a:solidFill>
          <a:schemeClr val="bg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B2B70E3-34C9-448E-A440-A6833F8CF929}">
      <dsp:nvSpPr>
        <dsp:cNvPr id="0" name=""/>
        <dsp:cNvSpPr/>
      </dsp:nvSpPr>
      <dsp:spPr>
        <a:xfrm>
          <a:off x="1384420" y="1429179"/>
          <a:ext cx="630000" cy="630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D82ADD6-3418-44A0-9D21-F94926A1C05B}">
      <dsp:nvSpPr>
        <dsp:cNvPr id="0" name=""/>
        <dsp:cNvSpPr/>
      </dsp:nvSpPr>
      <dsp:spPr>
        <a:xfrm>
          <a:off x="812675" y="2650708"/>
          <a:ext cx="1800000" cy="13974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s-HN" sz="1800" kern="1200" dirty="0">
              <a:solidFill>
                <a:srgbClr val="012E7B"/>
              </a:solidFill>
            </a:rPr>
            <a:t>Reglamento de Oferta Pública</a:t>
          </a:r>
        </a:p>
      </dsp:txBody>
      <dsp:txXfrm>
        <a:off x="812675" y="2650708"/>
        <a:ext cx="1800000" cy="1397460"/>
      </dsp:txXfrm>
    </dsp:sp>
    <dsp:sp modelId="{D28569A7-7DCD-48E4-9EEF-ECF3F659B558}">
      <dsp:nvSpPr>
        <dsp:cNvPr id="0" name=""/>
        <dsp:cNvSpPr/>
      </dsp:nvSpPr>
      <dsp:spPr>
        <a:xfrm>
          <a:off x="3278675" y="1210708"/>
          <a:ext cx="1098000" cy="1098000"/>
        </a:xfrm>
        <a:prstGeom prst="round2DiagRect">
          <a:avLst>
            <a:gd name="adj1" fmla="val 29727"/>
            <a:gd name="adj2" fmla="val 0"/>
          </a:avLst>
        </a:prstGeom>
        <a:solidFill>
          <a:schemeClr val="bg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8AB1924-4BE8-40C4-B2DC-423255A39E7A}">
      <dsp:nvSpPr>
        <dsp:cNvPr id="0" name=""/>
        <dsp:cNvSpPr/>
      </dsp:nvSpPr>
      <dsp:spPr>
        <a:xfrm>
          <a:off x="3512675" y="1444708"/>
          <a:ext cx="630000" cy="6300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FB5DB79-48BB-4D29-ACED-42B4205C97F9}">
      <dsp:nvSpPr>
        <dsp:cNvPr id="0" name=""/>
        <dsp:cNvSpPr/>
      </dsp:nvSpPr>
      <dsp:spPr>
        <a:xfrm>
          <a:off x="2927675" y="2650708"/>
          <a:ext cx="1800000" cy="13974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s-HN" sz="1800" kern="1200" dirty="0">
              <a:solidFill>
                <a:srgbClr val="012E7B"/>
              </a:solidFill>
            </a:rPr>
            <a:t>Reglamento Registro Público Mercado de Valores</a:t>
          </a:r>
        </a:p>
      </dsp:txBody>
      <dsp:txXfrm>
        <a:off x="2927675" y="2650708"/>
        <a:ext cx="1800000" cy="1397460"/>
      </dsp:txXfrm>
    </dsp:sp>
    <dsp:sp modelId="{4DC0D497-7ECD-4FFF-8A1C-29590563D045}">
      <dsp:nvSpPr>
        <dsp:cNvPr id="0" name=""/>
        <dsp:cNvSpPr/>
      </dsp:nvSpPr>
      <dsp:spPr>
        <a:xfrm>
          <a:off x="5393675" y="1210708"/>
          <a:ext cx="1098000" cy="1098000"/>
        </a:xfrm>
        <a:prstGeom prst="round2DiagRect">
          <a:avLst>
            <a:gd name="adj1" fmla="val 29727"/>
            <a:gd name="adj2" fmla="val 0"/>
          </a:avLst>
        </a:prstGeom>
        <a:solidFill>
          <a:schemeClr val="bg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EBD73AF-6C5D-4DF8-B429-157761A7DCAE}">
      <dsp:nvSpPr>
        <dsp:cNvPr id="0" name=""/>
        <dsp:cNvSpPr/>
      </dsp:nvSpPr>
      <dsp:spPr>
        <a:xfrm>
          <a:off x="5627675" y="1444708"/>
          <a:ext cx="630000" cy="63000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2B785E5-0CAB-4B39-875C-D1500B605893}">
      <dsp:nvSpPr>
        <dsp:cNvPr id="0" name=""/>
        <dsp:cNvSpPr/>
      </dsp:nvSpPr>
      <dsp:spPr>
        <a:xfrm>
          <a:off x="5042675" y="2650708"/>
          <a:ext cx="1800000" cy="13974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s-HN" sz="1800" kern="1200" dirty="0">
              <a:solidFill>
                <a:srgbClr val="012E7B"/>
              </a:solidFill>
            </a:rPr>
            <a:t>Reglamento de Funcionamiento de Bolsas de Valores </a:t>
          </a:r>
        </a:p>
      </dsp:txBody>
      <dsp:txXfrm>
        <a:off x="5042675" y="2650708"/>
        <a:ext cx="1800000" cy="1397460"/>
      </dsp:txXfrm>
    </dsp:sp>
    <dsp:sp modelId="{F51F5790-36AC-4416-A108-2F6E573A22D3}">
      <dsp:nvSpPr>
        <dsp:cNvPr id="0" name=""/>
        <dsp:cNvSpPr/>
      </dsp:nvSpPr>
      <dsp:spPr>
        <a:xfrm>
          <a:off x="7508675" y="1210708"/>
          <a:ext cx="1098000" cy="1098000"/>
        </a:xfrm>
        <a:prstGeom prst="round2DiagRect">
          <a:avLst>
            <a:gd name="adj1" fmla="val 29727"/>
            <a:gd name="adj2" fmla="val 0"/>
          </a:avLst>
        </a:prstGeom>
        <a:solidFill>
          <a:schemeClr val="bg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50A9F1D-A25A-44AB-AAC8-35EB09FFF3EC}">
      <dsp:nvSpPr>
        <dsp:cNvPr id="0" name=""/>
        <dsp:cNvSpPr/>
      </dsp:nvSpPr>
      <dsp:spPr>
        <a:xfrm>
          <a:off x="7742675" y="1444708"/>
          <a:ext cx="630000" cy="63000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F18F248-3CF3-41DE-B87A-FD2660F14C67}">
      <dsp:nvSpPr>
        <dsp:cNvPr id="0" name=""/>
        <dsp:cNvSpPr/>
      </dsp:nvSpPr>
      <dsp:spPr>
        <a:xfrm>
          <a:off x="7157675" y="2650708"/>
          <a:ext cx="1800000" cy="13974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s-HN" sz="1800" kern="1200" dirty="0">
              <a:solidFill>
                <a:srgbClr val="012E7B"/>
              </a:solidFill>
            </a:rPr>
            <a:t>Reglamento de Casas de Bolsa E INTERMEDIACIÓN DE OFERTA PÚBLICA </a:t>
          </a:r>
        </a:p>
      </dsp:txBody>
      <dsp:txXfrm>
        <a:off x="7157675" y="2650708"/>
        <a:ext cx="1800000" cy="1397460"/>
      </dsp:txXfrm>
    </dsp:sp>
    <dsp:sp modelId="{D33DBCC7-FF80-4F83-B79B-4410FC570FDD}">
      <dsp:nvSpPr>
        <dsp:cNvPr id="0" name=""/>
        <dsp:cNvSpPr/>
      </dsp:nvSpPr>
      <dsp:spPr>
        <a:xfrm>
          <a:off x="9623675" y="1210708"/>
          <a:ext cx="1098000" cy="1098000"/>
        </a:xfrm>
        <a:prstGeom prst="round2DiagRect">
          <a:avLst>
            <a:gd name="adj1" fmla="val 29727"/>
            <a:gd name="adj2" fmla="val 0"/>
          </a:avLst>
        </a:prstGeom>
        <a:solidFill>
          <a:schemeClr val="bg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0FD1B6F-20D3-4F0B-8DFB-87CF4231CAE4}">
      <dsp:nvSpPr>
        <dsp:cNvPr id="0" name=""/>
        <dsp:cNvSpPr/>
      </dsp:nvSpPr>
      <dsp:spPr>
        <a:xfrm>
          <a:off x="9857675" y="1444708"/>
          <a:ext cx="630000" cy="630000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B0A8AEC-7649-400F-A736-D1376F36A304}">
      <dsp:nvSpPr>
        <dsp:cNvPr id="0" name=""/>
        <dsp:cNvSpPr/>
      </dsp:nvSpPr>
      <dsp:spPr>
        <a:xfrm>
          <a:off x="9272675" y="2650708"/>
          <a:ext cx="1800000" cy="13974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800" kern="1200" dirty="0">
              <a:solidFill>
                <a:srgbClr val="012E7B"/>
              </a:solidFill>
            </a:rPr>
            <a:t>LEY DE MERCADO DE VALORES </a:t>
          </a:r>
        </a:p>
      </dsp:txBody>
      <dsp:txXfrm>
        <a:off x="9272675" y="2650708"/>
        <a:ext cx="1800000" cy="139746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5/layout/IconLeafLabelList">
  <dgm:title val="Icon Leaf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round2DiagRect" r:blip="">
            <dgm:adjLst/>
            <dgm:extLst>
              <a:ext uri="{B698B0E9-8C71-41B9-8309-B3DCBF30829C}">
                <dgm1612:spPr xmlns:dgm1612="http://schemas.microsoft.com/office/drawing/2016/12/diagram">
                  <a:prstGeom prst="round2DiagRect">
                    <a:avLst>
                      <a:gd name="adj1" fmla="val 29727"/>
                      <a:gd name="adj2" fmla="val 0"/>
                    </a:avLst>
                  </a:prstGeom>
                </dgm1612:spPr>
              </a:ext>
            </dgm:ext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HN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12C21B-C365-4C0C-982F-F4657316C4A6}" type="datetimeFigureOut">
              <a:rPr lang="es-HN" smtClean="0"/>
              <a:t>4/9/24</a:t>
            </a:fld>
            <a:endParaRPr lang="es-HN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733425" y="1154113"/>
            <a:ext cx="5543550" cy="31178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HN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701675" y="4445000"/>
            <a:ext cx="5607050" cy="36369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HN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772525"/>
            <a:ext cx="3038475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HN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970338" y="8772525"/>
            <a:ext cx="3038475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004386-763E-44FC-A3CC-23C396832ABA}" type="slidenum">
              <a:rPr lang="es-HN" smtClean="0"/>
              <a:t>‹Nº›</a:t>
            </a:fld>
            <a:endParaRPr lang="es-HN"/>
          </a:p>
        </p:txBody>
      </p:sp>
    </p:spTree>
    <p:extLst>
      <p:ext uri="{BB962C8B-B14F-4D97-AF65-F5344CB8AC3E}">
        <p14:creationId xmlns:p14="http://schemas.microsoft.com/office/powerpoint/2010/main" val="6978992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N"/>
          </a:p>
        </p:txBody>
      </p:sp>
    </p:spTree>
    <p:extLst>
      <p:ext uri="{BB962C8B-B14F-4D97-AF65-F5344CB8AC3E}">
        <p14:creationId xmlns:p14="http://schemas.microsoft.com/office/powerpoint/2010/main" val="1342854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8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8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8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8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8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8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8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8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>
            <a:extLst>
              <a:ext uri="{FF2B5EF4-FFF2-40B4-BE49-F238E27FC236}">
                <a16:creationId xmlns:a16="http://schemas.microsoft.com/office/drawing/2014/main" id="{E8E81E64-9A34-45A9-83A5-0108829628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16240" y="1971040"/>
            <a:ext cx="3657600" cy="2672080"/>
          </a:xfrm>
          <a:prstGeom prst="rect">
            <a:avLst/>
          </a:prstGeom>
        </p:spPr>
        <p:txBody>
          <a:bodyPr/>
          <a:lstStyle>
            <a:lvl1pPr algn="r">
              <a:defRPr sz="4400" b="1">
                <a:solidFill>
                  <a:srgbClr val="002060"/>
                </a:solidFill>
                <a:latin typeface="+mj-lt"/>
              </a:defRPr>
            </a:lvl1pPr>
          </a:lstStyle>
          <a:p>
            <a:endParaRPr lang="es-HN" dirty="0"/>
          </a:p>
        </p:txBody>
      </p:sp>
      <p:sp>
        <p:nvSpPr>
          <p:cNvPr id="11" name="Subtítulo 2">
            <a:extLst>
              <a:ext uri="{FF2B5EF4-FFF2-40B4-BE49-F238E27FC236}">
                <a16:creationId xmlns:a16="http://schemas.microsoft.com/office/drawing/2014/main" id="{DD03CA98-7AB5-4566-8A51-5498245889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16240" y="4643120"/>
            <a:ext cx="3657600" cy="88392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000" i="1">
                <a:solidFill>
                  <a:srgbClr val="002060"/>
                </a:solidFill>
              </a:defRPr>
            </a:lvl1pPr>
          </a:lstStyle>
          <a:p>
            <a:endParaRPr lang="es-HN" dirty="0"/>
          </a:p>
        </p:txBody>
      </p:sp>
    </p:spTree>
    <p:extLst>
      <p:ext uri="{BB962C8B-B14F-4D97-AF65-F5344CB8AC3E}">
        <p14:creationId xmlns:p14="http://schemas.microsoft.com/office/powerpoint/2010/main" val="2397114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BA10D6E-C649-4C50-97F0-E8D2D18E3B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HN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94D4433-4D99-40A3-8BC6-710B453163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05D9E83-3987-403F-A039-1C588C3600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HN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E01A43E0-C105-4BD5-BE0C-A5AE9867CB7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937E7E7D-E77E-41F1-857B-AAA109007F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HN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6E356CDC-A51E-4A3C-8888-C72C18C6D9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976B4-4C91-4CB5-9AE2-EF7CDCA7F7A0}" type="datetimeFigureOut">
              <a:rPr lang="es-HN" smtClean="0"/>
              <a:t>4/9/24</a:t>
            </a:fld>
            <a:endParaRPr lang="es-HN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961ED757-F62C-4A5E-945D-30ED12F93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HN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C54AF3DD-D765-4220-BEFA-9ED268A9E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B7042-3AD5-45AA-8404-EDEB17893D3A}" type="slidenum">
              <a:rPr lang="es-HN" smtClean="0"/>
              <a:t>‹Nº›</a:t>
            </a:fld>
            <a:endParaRPr lang="es-HN"/>
          </a:p>
        </p:txBody>
      </p:sp>
    </p:spTree>
    <p:extLst>
      <p:ext uri="{BB962C8B-B14F-4D97-AF65-F5344CB8AC3E}">
        <p14:creationId xmlns:p14="http://schemas.microsoft.com/office/powerpoint/2010/main" val="18951312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75F4055-1BB3-4491-B9C1-101A708606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HN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82D9811-D6FF-4DDA-9A38-0425A28D52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976B4-4C91-4CB5-9AE2-EF7CDCA7F7A0}" type="datetimeFigureOut">
              <a:rPr lang="es-HN" smtClean="0"/>
              <a:t>4/9/24</a:t>
            </a:fld>
            <a:endParaRPr lang="es-HN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F1A172D6-35AE-4DF7-A389-F45F3F0C06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HN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EA5BA7B6-5AD8-4957-A715-415FD620C1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B7042-3AD5-45AA-8404-EDEB17893D3A}" type="slidenum">
              <a:rPr lang="es-HN" smtClean="0"/>
              <a:t>‹Nº›</a:t>
            </a:fld>
            <a:endParaRPr lang="es-HN"/>
          </a:p>
        </p:txBody>
      </p:sp>
    </p:spTree>
    <p:extLst>
      <p:ext uri="{BB962C8B-B14F-4D97-AF65-F5344CB8AC3E}">
        <p14:creationId xmlns:p14="http://schemas.microsoft.com/office/powerpoint/2010/main" val="25185685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65F6154C-6DE7-41C7-8F16-10BEE94025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976B4-4C91-4CB5-9AE2-EF7CDCA7F7A0}" type="datetimeFigureOut">
              <a:rPr lang="es-HN" smtClean="0"/>
              <a:t>4/9/24</a:t>
            </a:fld>
            <a:endParaRPr lang="es-HN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166013DD-E3BA-471E-BD6E-3E98C50068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HN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D5CB4D2-6E3E-48FE-AB28-0F3E2F6C3F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B7042-3AD5-45AA-8404-EDEB17893D3A}" type="slidenum">
              <a:rPr lang="es-HN" smtClean="0"/>
              <a:t>‹Nº›</a:t>
            </a:fld>
            <a:endParaRPr lang="es-HN"/>
          </a:p>
        </p:txBody>
      </p:sp>
    </p:spTree>
    <p:extLst>
      <p:ext uri="{BB962C8B-B14F-4D97-AF65-F5344CB8AC3E}">
        <p14:creationId xmlns:p14="http://schemas.microsoft.com/office/powerpoint/2010/main" val="4818578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EC41984-5C7B-4217-BBEC-A0768BDD8E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HN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28B27A0-1222-4EF1-81DC-17EC95E611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HN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6A0A7CC8-A2F9-4938-8641-76C46B368F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233600E-1864-4407-8F17-42BC55B3F2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976B4-4C91-4CB5-9AE2-EF7CDCA7F7A0}" type="datetimeFigureOut">
              <a:rPr lang="es-HN" smtClean="0"/>
              <a:t>4/9/24</a:t>
            </a:fld>
            <a:endParaRPr lang="es-HN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C7FB2C4-D165-4AA3-9663-D00EDA5BC0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HN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82A7BC6-FFC8-41BF-9CD6-C98F029D57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B7042-3AD5-45AA-8404-EDEB17893D3A}" type="slidenum">
              <a:rPr lang="es-HN" smtClean="0"/>
              <a:t>‹Nº›</a:t>
            </a:fld>
            <a:endParaRPr lang="es-HN"/>
          </a:p>
        </p:txBody>
      </p:sp>
    </p:spTree>
    <p:extLst>
      <p:ext uri="{BB962C8B-B14F-4D97-AF65-F5344CB8AC3E}">
        <p14:creationId xmlns:p14="http://schemas.microsoft.com/office/powerpoint/2010/main" val="18603429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8707B56-D902-4478-A107-BA6A0330A9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HN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06E7516D-C2B0-4147-B8AE-C90543792F5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HN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181DD46C-8BD4-466F-88B5-F198EE5FAD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8ECA804-AAC1-42FA-AC05-469F7C8CF4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976B4-4C91-4CB5-9AE2-EF7CDCA7F7A0}" type="datetimeFigureOut">
              <a:rPr lang="es-HN" smtClean="0"/>
              <a:t>4/9/24</a:t>
            </a:fld>
            <a:endParaRPr lang="es-HN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F14A576-C9F3-418F-979B-6646620922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HN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C049C32-4281-400D-8E48-EA0324F95A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B7042-3AD5-45AA-8404-EDEB17893D3A}" type="slidenum">
              <a:rPr lang="es-HN" smtClean="0"/>
              <a:t>‹Nº›</a:t>
            </a:fld>
            <a:endParaRPr lang="es-HN"/>
          </a:p>
        </p:txBody>
      </p:sp>
    </p:spTree>
    <p:extLst>
      <p:ext uri="{BB962C8B-B14F-4D97-AF65-F5344CB8AC3E}">
        <p14:creationId xmlns:p14="http://schemas.microsoft.com/office/powerpoint/2010/main" val="715258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BBFA4C1-8D2E-4337-9332-F6DDC14A14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HN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224778A7-93EF-4146-9C39-81D50C96A8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HN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38F7ED5-2090-44F4-ACFC-E53A622BF6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976B4-4C91-4CB5-9AE2-EF7CDCA7F7A0}" type="datetimeFigureOut">
              <a:rPr lang="es-HN" smtClean="0"/>
              <a:t>4/9/24</a:t>
            </a:fld>
            <a:endParaRPr lang="es-HN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CFA8ACB-91B5-49DA-BF3C-7F3B3281F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HN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2BF1EBB-F90D-4FF9-A1C9-59B8F2B5CC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B7042-3AD5-45AA-8404-EDEB17893D3A}" type="slidenum">
              <a:rPr lang="es-HN" smtClean="0"/>
              <a:t>‹Nº›</a:t>
            </a:fld>
            <a:endParaRPr lang="es-HN"/>
          </a:p>
        </p:txBody>
      </p:sp>
    </p:spTree>
    <p:extLst>
      <p:ext uri="{BB962C8B-B14F-4D97-AF65-F5344CB8AC3E}">
        <p14:creationId xmlns:p14="http://schemas.microsoft.com/office/powerpoint/2010/main" val="32996403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F5E57C2B-4312-492E-9A7A-1CA259A6185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HN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34AFD91-69B9-411D-92EB-F1747A4651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HN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8ABEA79-C72D-4159-A9ED-342FD2175E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976B4-4C91-4CB5-9AE2-EF7CDCA7F7A0}" type="datetimeFigureOut">
              <a:rPr lang="es-HN" smtClean="0"/>
              <a:t>4/9/24</a:t>
            </a:fld>
            <a:endParaRPr lang="es-HN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50C0B41-0644-405B-9911-037DB291E4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HN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6FB4053-E84B-45AE-B3F3-27619BB5A6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B7042-3AD5-45AA-8404-EDEB17893D3A}" type="slidenum">
              <a:rPr lang="es-HN" smtClean="0"/>
              <a:t>‹Nº›</a:t>
            </a:fld>
            <a:endParaRPr lang="es-HN"/>
          </a:p>
        </p:txBody>
      </p:sp>
    </p:spTree>
    <p:extLst>
      <p:ext uri="{BB962C8B-B14F-4D97-AF65-F5344CB8AC3E}">
        <p14:creationId xmlns:p14="http://schemas.microsoft.com/office/powerpoint/2010/main" val="7168485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ORTA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>
            <a:extLst>
              <a:ext uri="{FF2B5EF4-FFF2-40B4-BE49-F238E27FC236}">
                <a16:creationId xmlns:a16="http://schemas.microsoft.com/office/drawing/2014/main" id="{E8E81E64-9A34-45A9-83A5-0108829628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1554" y="1241697"/>
            <a:ext cx="3657600" cy="2672080"/>
          </a:xfrm>
          <a:prstGeom prst="rect">
            <a:avLst/>
          </a:prstGeom>
        </p:spPr>
        <p:txBody>
          <a:bodyPr/>
          <a:lstStyle>
            <a:lvl1pPr algn="l">
              <a:defRPr sz="4400" b="1">
                <a:solidFill>
                  <a:srgbClr val="002060"/>
                </a:solidFill>
                <a:latin typeface="+mj-lt"/>
              </a:defRPr>
            </a:lvl1pPr>
          </a:lstStyle>
          <a:p>
            <a:endParaRPr lang="es-HN" dirty="0"/>
          </a:p>
        </p:txBody>
      </p:sp>
      <p:sp>
        <p:nvSpPr>
          <p:cNvPr id="11" name="Subtítulo 2">
            <a:extLst>
              <a:ext uri="{FF2B5EF4-FFF2-40B4-BE49-F238E27FC236}">
                <a16:creationId xmlns:a16="http://schemas.microsoft.com/office/drawing/2014/main" id="{DD03CA98-7AB5-4566-8A51-5498245889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1554" y="3980543"/>
            <a:ext cx="3657600" cy="88392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i="1">
                <a:solidFill>
                  <a:srgbClr val="002060"/>
                </a:solidFill>
              </a:defRPr>
            </a:lvl1pPr>
          </a:lstStyle>
          <a:p>
            <a:endParaRPr lang="es-HN" dirty="0"/>
          </a:p>
        </p:txBody>
      </p:sp>
    </p:spTree>
    <p:extLst>
      <p:ext uri="{BB962C8B-B14F-4D97-AF65-F5344CB8AC3E}">
        <p14:creationId xmlns:p14="http://schemas.microsoft.com/office/powerpoint/2010/main" val="6706903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43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</a:lstStyle>
          <a:p>
            <a:r>
              <a:t>Slide Subtitle</a:t>
            </a:r>
          </a:p>
        </p:txBody>
      </p:sp>
      <p:sp>
        <p:nvSpPr>
          <p:cNvPr id="44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19218061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670" y="5929931"/>
            <a:ext cx="10985502" cy="3184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1800" b="1"/>
            </a:lvl1pPr>
          </a:lstStyle>
          <a:p>
            <a:r>
              <a:t>Author and Date</a:t>
            </a:r>
          </a:p>
        </p:txBody>
      </p:sp>
      <p:sp>
        <p:nvSpPr>
          <p:cNvPr id="1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603248" y="1287496"/>
            <a:ext cx="10985502" cy="2324101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Presentation Title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671" y="3611595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87472702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TIV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Marcador de texto 15">
            <a:extLst>
              <a:ext uri="{FF2B5EF4-FFF2-40B4-BE49-F238E27FC236}">
                <a16:creationId xmlns:a16="http://schemas.microsoft.com/office/drawing/2014/main" id="{3C63D0B4-8F96-435C-A67C-50A1F4A287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5600" y="745724"/>
            <a:ext cx="11501120" cy="24953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ln>
                  <a:noFill/>
                </a:ln>
                <a:solidFill>
                  <a:schemeClr val="bg1"/>
                </a:solidFill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sp>
        <p:nvSpPr>
          <p:cNvPr id="4" name="Marcador de texto 15">
            <a:extLst>
              <a:ext uri="{FF2B5EF4-FFF2-40B4-BE49-F238E27FC236}">
                <a16:creationId xmlns:a16="http://schemas.microsoft.com/office/drawing/2014/main" id="{6C1BC919-C740-4ADB-B833-A8E1ACC4BC9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5600" y="3708400"/>
            <a:ext cx="11501120" cy="21597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ln>
                  <a:noFill/>
                </a:ln>
                <a:solidFill>
                  <a:schemeClr val="tx1"/>
                </a:solidFill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6762551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666699290_02_crop_3159x1892.jpg"/>
          <p:cNvSpPr>
            <a:spLocks noGrp="1"/>
          </p:cNvSpPr>
          <p:nvPr>
            <p:ph type="pic" idx="21"/>
          </p:nvPr>
        </p:nvSpPr>
        <p:spPr>
          <a:xfrm>
            <a:off x="-577850" y="-647700"/>
            <a:ext cx="13373100" cy="800946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603250" y="3562350"/>
            <a:ext cx="10985500" cy="2324100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Presentation Title</a:t>
            </a:r>
          </a:p>
        </p:txBody>
      </p:sp>
      <p:sp>
        <p:nvSpPr>
          <p:cNvPr id="23" name="Author and Date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603845" y="553069"/>
            <a:ext cx="10984311" cy="3184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1800" b="1"/>
            </a:lvl1pPr>
          </a:lstStyle>
          <a:p>
            <a:r>
              <a:t>Author and Date</a:t>
            </a:r>
          </a:p>
        </p:txBody>
      </p:sp>
      <p:sp>
        <p:nvSpPr>
          <p:cNvPr id="2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3250" y="5804955"/>
            <a:ext cx="10985500" cy="558476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45747421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910457886_1434x1669.jpg"/>
          <p:cNvSpPr>
            <a:spLocks noGrp="1"/>
          </p:cNvSpPr>
          <p:nvPr>
            <p:ph type="pic" idx="21"/>
          </p:nvPr>
        </p:nvSpPr>
        <p:spPr>
          <a:xfrm>
            <a:off x="5486400" y="-101600"/>
            <a:ext cx="6072419" cy="706755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603250" y="635000"/>
            <a:ext cx="4889500" cy="2941137"/>
          </a:xfrm>
          <a:prstGeom prst="rect">
            <a:avLst/>
          </a:prstGeom>
        </p:spPr>
        <p:txBody>
          <a:bodyPr anchor="b"/>
          <a:lstStyle/>
          <a:p>
            <a:r>
              <a:t>Slide Title</a:t>
            </a:r>
          </a:p>
        </p:txBody>
      </p:sp>
      <p:sp>
        <p:nvSpPr>
          <p:cNvPr id="3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3250" y="3530288"/>
            <a:ext cx="4889500" cy="2692712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5pPr>
          </a:lstStyle>
          <a:p>
            <a:r>
              <a:t>Slide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000750" y="6488825"/>
            <a:ext cx="304571" cy="24109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19795700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43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</a:lstStyle>
          <a:p>
            <a:r>
              <a:t>Slide Subtitle</a:t>
            </a:r>
          </a:p>
        </p:txBody>
      </p:sp>
      <p:sp>
        <p:nvSpPr>
          <p:cNvPr id="44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48624280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38169463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4889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</a:lstStyle>
          <a:p>
            <a:r>
              <a:t>Slide Subtitle</a:t>
            </a:r>
          </a:p>
        </p:txBody>
      </p:sp>
      <p:sp>
        <p:nvSpPr>
          <p:cNvPr id="61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3250" y="2124252"/>
            <a:ext cx="4889500" cy="4128315"/>
          </a:xfrm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660384004_1290x1720.jpg"/>
          <p:cNvSpPr>
            <a:spLocks noGrp="1"/>
          </p:cNvSpPr>
          <p:nvPr>
            <p:ph type="pic" idx="22"/>
          </p:nvPr>
        </p:nvSpPr>
        <p:spPr>
          <a:xfrm>
            <a:off x="6096000" y="-203633"/>
            <a:ext cx="5458437" cy="727791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4889500" cy="717550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6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38748554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ection Title"/>
          <p:cNvSpPr txBox="1">
            <a:spLocks noGrp="1"/>
          </p:cNvSpPr>
          <p:nvPr>
            <p:ph type="title" hasCustomPrompt="1"/>
          </p:nvPr>
        </p:nvSpPr>
        <p:spPr>
          <a:xfrm>
            <a:off x="603248" y="2266950"/>
            <a:ext cx="10985502" cy="2324100"/>
          </a:xfrm>
          <a:prstGeom prst="rect">
            <a:avLst/>
          </a:prstGeom>
        </p:spPr>
        <p:txBody>
          <a:bodyPr anchor="ctr"/>
          <a:lstStyle>
            <a:lvl1pPr>
              <a:defRPr sz="5800" b="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Section Title</a:t>
            </a:r>
          </a:p>
        </p:txBody>
      </p:sp>
      <p:sp>
        <p:nvSpPr>
          <p:cNvPr id="7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000750" y="6488825"/>
            <a:ext cx="304571" cy="24109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3560798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10985500" cy="717475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80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</a:lstStyle>
          <a:p>
            <a:r>
              <a:t>Slide Subtitle</a:t>
            </a:r>
          </a:p>
        </p:txBody>
      </p:sp>
      <p:sp>
        <p:nvSpPr>
          <p:cNvPr id="8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59187355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Agenda Title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10985500" cy="717550"/>
          </a:xfrm>
          <a:prstGeom prst="rect">
            <a:avLst/>
          </a:prstGeom>
        </p:spPr>
        <p:txBody>
          <a:bodyPr/>
          <a:lstStyle/>
          <a:p>
            <a:r>
              <a:t>Agenda Title</a:t>
            </a:r>
          </a:p>
        </p:txBody>
      </p:sp>
      <p:sp>
        <p:nvSpPr>
          <p:cNvPr id="89" name="Agenda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</a:lstStyle>
          <a:p>
            <a:r>
              <a:t>Agenda Subtitle</a:t>
            </a:r>
          </a:p>
        </p:txBody>
      </p:sp>
      <p:sp>
        <p:nvSpPr>
          <p:cNvPr id="90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750" spc="-28"/>
            </a:lvl1pPr>
            <a:lvl2pPr marL="0" indent="2286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750" spc="-28"/>
            </a:lvl2pPr>
            <a:lvl3pPr marL="0" indent="4572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750" spc="-28"/>
            </a:lvl3pPr>
            <a:lvl4pPr marL="0" indent="6858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750" spc="-28"/>
            </a:lvl4pPr>
            <a:lvl5pPr marL="0" indent="9144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750" spc="-28"/>
            </a:lvl5pPr>
          </a:lstStyle>
          <a:p>
            <a:r>
              <a:t>Agenda Topics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3832241"/>
      </p:ext>
    </p:extLst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3250" y="2460422"/>
            <a:ext cx="10985500" cy="1937157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2286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6858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Statement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61747259"/>
      </p:ext>
    </p:extLst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03250" y="537964"/>
            <a:ext cx="10985500" cy="3620792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1pPr>
            <a:lvl2pPr marL="0" indent="2286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2pPr>
            <a:lvl3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3pPr>
            <a:lvl4pPr marL="0" indent="6858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4pPr>
            <a:lvl5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7" name="Fact informa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4131090"/>
            <a:ext cx="10985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</a:lstStyle>
          <a:p>
            <a:r>
              <a:t>Fact information</a:t>
            </a:r>
          </a:p>
        </p:txBody>
      </p:sp>
      <p:sp>
        <p:nvSpPr>
          <p:cNvPr id="10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34619102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ítulo 2">
            <a:extLst>
              <a:ext uri="{FF2B5EF4-FFF2-40B4-BE49-F238E27FC236}">
                <a16:creationId xmlns:a16="http://schemas.microsoft.com/office/drawing/2014/main" id="{AF06D502-82A3-4700-80CE-FA78D23CC0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45360" y="2885440"/>
            <a:ext cx="7345680" cy="853440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4000" b="0">
                <a:solidFill>
                  <a:schemeClr val="bg1"/>
                </a:solidFill>
                <a:latin typeface="+mj-lt"/>
              </a:defRPr>
            </a:lvl1pPr>
          </a:lstStyle>
          <a:p>
            <a:endParaRPr lang="es-HN" dirty="0"/>
          </a:p>
        </p:txBody>
      </p:sp>
      <p:sp>
        <p:nvSpPr>
          <p:cNvPr id="15" name="Marcador de contenido 2">
            <a:extLst>
              <a:ext uri="{FF2B5EF4-FFF2-40B4-BE49-F238E27FC236}">
                <a16:creationId xmlns:a16="http://schemas.microsoft.com/office/drawing/2014/main" id="{A4E79407-5199-4256-B732-89E878D00C6F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162560" y="2814320"/>
            <a:ext cx="1981200" cy="94488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rgbClr val="002060"/>
                </a:solidFill>
              </a:defRPr>
            </a:lvl1pPr>
          </a:lstStyle>
          <a:p>
            <a:r>
              <a:rPr lang="es-HN" dirty="0"/>
              <a:t>Icono</a:t>
            </a:r>
          </a:p>
        </p:txBody>
      </p:sp>
    </p:spTree>
    <p:extLst>
      <p:ext uri="{BB962C8B-B14F-4D97-AF65-F5344CB8AC3E}">
        <p14:creationId xmlns:p14="http://schemas.microsoft.com/office/powerpoint/2010/main" val="50745108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Attribu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15012" y="5337727"/>
            <a:ext cx="10100026" cy="3184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1800" b="1"/>
            </a:lvl1pPr>
          </a:lstStyle>
          <a:p>
            <a:r>
              <a:t>Attribution</a:t>
            </a:r>
          </a:p>
        </p:txBody>
      </p:sp>
      <p:sp>
        <p:nvSpPr>
          <p:cNvPr id="116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876962" y="2469930"/>
            <a:ext cx="10438077" cy="1918140"/>
          </a:xfrm>
          <a:prstGeom prst="rect">
            <a:avLst/>
          </a:prstGeom>
        </p:spPr>
        <p:txBody>
          <a:bodyPr/>
          <a:lstStyle>
            <a:lvl1pPr marL="319462" indent="-234950">
              <a:spcBef>
                <a:spcPts val="0"/>
              </a:spcBef>
              <a:buSzTx/>
              <a:buNone/>
              <a:defRPr sz="425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319462" indent="-6350">
              <a:spcBef>
                <a:spcPts val="0"/>
              </a:spcBef>
              <a:buSzTx/>
              <a:buNone/>
              <a:defRPr sz="425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319462" indent="222250">
              <a:spcBef>
                <a:spcPts val="0"/>
              </a:spcBef>
              <a:buSzTx/>
              <a:buNone/>
              <a:defRPr sz="425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319462" indent="450850">
              <a:spcBef>
                <a:spcPts val="0"/>
              </a:spcBef>
              <a:buSzTx/>
              <a:buNone/>
              <a:defRPr sz="425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319462" indent="679450">
              <a:spcBef>
                <a:spcPts val="0"/>
              </a:spcBef>
              <a:buSzTx/>
              <a:buNone/>
              <a:defRPr sz="425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“Notable Quote”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63940035"/>
      </p:ext>
    </p:extLst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Image"/>
          <p:cNvSpPr>
            <a:spLocks noGrp="1"/>
          </p:cNvSpPr>
          <p:nvPr>
            <p:ph type="pic" sz="quarter" idx="21"/>
          </p:nvPr>
        </p:nvSpPr>
        <p:spPr>
          <a:xfrm>
            <a:off x="7880350" y="508000"/>
            <a:ext cx="3719550" cy="297483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5" name="Image"/>
          <p:cNvSpPr>
            <a:spLocks noGrp="1"/>
          </p:cNvSpPr>
          <p:nvPr>
            <p:ph type="pic" sz="half" idx="22"/>
          </p:nvPr>
        </p:nvSpPr>
        <p:spPr>
          <a:xfrm>
            <a:off x="6750050" y="1989138"/>
            <a:ext cx="5219700" cy="607509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6" name="Image"/>
          <p:cNvSpPr>
            <a:spLocks noGrp="1"/>
          </p:cNvSpPr>
          <p:nvPr>
            <p:ph type="pic" idx="23"/>
          </p:nvPr>
        </p:nvSpPr>
        <p:spPr>
          <a:xfrm>
            <a:off x="-69850" y="247650"/>
            <a:ext cx="8305800" cy="622935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84071263"/>
      </p:ext>
    </p:extLst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Image"/>
          <p:cNvSpPr>
            <a:spLocks noGrp="1"/>
          </p:cNvSpPr>
          <p:nvPr>
            <p:ph type="pic" idx="21"/>
          </p:nvPr>
        </p:nvSpPr>
        <p:spPr>
          <a:xfrm>
            <a:off x="-666750" y="-2762250"/>
            <a:ext cx="13525500" cy="108204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58310494"/>
      </p:ext>
    </p:extLst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24052865"/>
      </p:ext>
    </p:extLst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CV Planti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persona, hombre, azul, natación&#10;&#10;Descripción generada automáticamente">
            <a:extLst>
              <a:ext uri="{FF2B5EF4-FFF2-40B4-BE49-F238E27FC236}">
                <a16:creationId xmlns:a16="http://schemas.microsoft.com/office/drawing/2014/main" id="{8C75D621-8C92-DCEB-E97F-2D73A827ED1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80232" cy="6858000"/>
          </a:xfrm>
          <a:prstGeom prst="rect">
            <a:avLst/>
          </a:prstGeom>
        </p:spPr>
      </p:pic>
      <p:sp>
        <p:nvSpPr>
          <p:cNvPr id="9" name="Título 8">
            <a:extLst>
              <a:ext uri="{FF2B5EF4-FFF2-40B4-BE49-F238E27FC236}">
                <a16:creationId xmlns:a16="http://schemas.microsoft.com/office/drawing/2014/main" id="{A9B44C18-B1D8-7AF4-C7F0-0711EAE789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7038" y="2103437"/>
            <a:ext cx="5417171" cy="1325563"/>
          </a:xfrm>
        </p:spPr>
        <p:txBody>
          <a:bodyPr>
            <a:no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HN"/>
          </a:p>
        </p:txBody>
      </p:sp>
      <p:sp>
        <p:nvSpPr>
          <p:cNvPr id="12" name="Marcador de texto 11">
            <a:extLst>
              <a:ext uri="{FF2B5EF4-FFF2-40B4-BE49-F238E27FC236}">
                <a16:creationId xmlns:a16="http://schemas.microsoft.com/office/drawing/2014/main" id="{5647AC61-3F8B-C514-520F-7EA504EA2181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427038" y="3650146"/>
            <a:ext cx="6056312" cy="874713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s-HN"/>
              <a:t>Texto de compañamiento</a:t>
            </a:r>
          </a:p>
        </p:txBody>
      </p:sp>
    </p:spTree>
    <p:extLst>
      <p:ext uri="{BB962C8B-B14F-4D97-AF65-F5344CB8AC3E}">
        <p14:creationId xmlns:p14="http://schemas.microsoft.com/office/powerpoint/2010/main" val="105616372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Imagen de la pantalla de un celular con letras&#10;&#10;Descripción generada automáticamente con confianza baja">
            <a:extLst>
              <a:ext uri="{FF2B5EF4-FFF2-40B4-BE49-F238E27FC236}">
                <a16:creationId xmlns:a16="http://schemas.microsoft.com/office/drawing/2014/main" id="{F9CA907B-D6E5-600E-CB90-75FFFF93E1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81099236-50D6-1E5A-2102-7148699F7B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769635"/>
            <a:ext cx="9144000" cy="2387600"/>
          </a:xfrm>
        </p:spPr>
        <p:txBody>
          <a:bodyPr anchor="b">
            <a:normAutofit/>
          </a:bodyPr>
          <a:lstStyle>
            <a:lvl1pPr algn="ctr">
              <a:defRPr sz="4800">
                <a:solidFill>
                  <a:schemeClr val="tx2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HN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CBA8D89-07D7-4A24-174B-F9E3517CBF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249310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HN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11516C6-4CB3-C712-D491-3F4A8807D6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6242BB-C647-C142-A1DB-4F94A2552432}" type="datetimeFigureOut">
              <a:rPr lang="es-HN" smtClean="0"/>
              <a:t>4/9/24</a:t>
            </a:fld>
            <a:endParaRPr lang="es-HN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BB64B63-88EB-754A-FE9F-1A96D3FC2D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HN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5D55A34-0F30-9897-D4D3-B801D06C70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336841-F309-3945-81B0-7D96FC347211}" type="slidenum">
              <a:rPr lang="es-HN" smtClean="0"/>
              <a:t>‹Nº›</a:t>
            </a:fld>
            <a:endParaRPr lang="es-HN"/>
          </a:p>
        </p:txBody>
      </p:sp>
    </p:spTree>
    <p:extLst>
      <p:ext uri="{BB962C8B-B14F-4D97-AF65-F5344CB8AC3E}">
        <p14:creationId xmlns:p14="http://schemas.microsoft.com/office/powerpoint/2010/main" val="4464056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Interfaz de usuario gráfica&#10;&#10;Descripción generada automáticamente con confianza baja">
            <a:extLst>
              <a:ext uri="{FF2B5EF4-FFF2-40B4-BE49-F238E27FC236}">
                <a16:creationId xmlns:a16="http://schemas.microsoft.com/office/drawing/2014/main" id="{24265D1C-E56B-DEBF-C7EA-0214BC0A28A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420" y="0"/>
            <a:ext cx="1217516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D487F8E7-A1A4-113B-F233-7F9CF13155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1009651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HN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D680DD9-1C56-0B54-5864-78A7154D3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15393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HN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A0275B1-F659-DB45-74BF-8AA2D471A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03651" y="6356350"/>
            <a:ext cx="4114800" cy="365125"/>
          </a:xfrm>
        </p:spPr>
        <p:txBody>
          <a:bodyPr/>
          <a:lstStyle/>
          <a:p>
            <a:endParaRPr lang="es-HN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BD8A81E-056C-E3E9-1BF8-0F96753509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75651" y="6356350"/>
            <a:ext cx="2743200" cy="365125"/>
          </a:xfrm>
        </p:spPr>
        <p:txBody>
          <a:bodyPr/>
          <a:lstStyle/>
          <a:p>
            <a:fld id="{6D336841-F309-3945-81B0-7D96FC347211}" type="slidenum">
              <a:rPr lang="es-HN" smtClean="0"/>
              <a:t>‹Nº›</a:t>
            </a:fld>
            <a:endParaRPr lang="es-HN"/>
          </a:p>
        </p:txBody>
      </p:sp>
    </p:spTree>
    <p:extLst>
      <p:ext uri="{BB962C8B-B14F-4D97-AF65-F5344CB8AC3E}">
        <p14:creationId xmlns:p14="http://schemas.microsoft.com/office/powerpoint/2010/main" val="157612763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Imagen que contiene Interfaz de usuario gráfica&#10;&#10;Descripción generada automáticamente">
            <a:extLst>
              <a:ext uri="{FF2B5EF4-FFF2-40B4-BE49-F238E27FC236}">
                <a16:creationId xmlns:a16="http://schemas.microsoft.com/office/drawing/2014/main" id="{189032A2-8D03-08A0-3984-328BAC1AAC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D487F8E7-A1A4-113B-F233-7F9CF13155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395" y="1060010"/>
            <a:ext cx="7011257" cy="75574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2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HN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D680DD9-1C56-0B54-5864-78A7154D3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3395" y="1946551"/>
            <a:ext cx="7011257" cy="415393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HN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A0275B1-F659-DB45-74BF-8AA2D471A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3395" y="6231287"/>
            <a:ext cx="4114800" cy="365125"/>
          </a:xfrm>
        </p:spPr>
        <p:txBody>
          <a:bodyPr/>
          <a:lstStyle/>
          <a:p>
            <a:endParaRPr lang="es-HN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BD8A81E-056C-E3E9-1BF8-0F96753509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50338" y="60049"/>
            <a:ext cx="2743200" cy="365125"/>
          </a:xfrm>
        </p:spPr>
        <p:txBody>
          <a:bodyPr/>
          <a:lstStyle/>
          <a:p>
            <a:fld id="{6D336841-F309-3945-81B0-7D96FC347211}" type="slidenum">
              <a:rPr lang="es-HN" smtClean="0"/>
              <a:t>‹Nº›</a:t>
            </a:fld>
            <a:endParaRPr lang="es-HN"/>
          </a:p>
        </p:txBody>
      </p:sp>
    </p:spTree>
    <p:extLst>
      <p:ext uri="{BB962C8B-B14F-4D97-AF65-F5344CB8AC3E}">
        <p14:creationId xmlns:p14="http://schemas.microsoft.com/office/powerpoint/2010/main" val="426241788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Imagen que contiene Interfaz de usuario gráfica&#10;&#10;Descripción generada automáticamente">
            <a:extLst>
              <a:ext uri="{FF2B5EF4-FFF2-40B4-BE49-F238E27FC236}">
                <a16:creationId xmlns:a16="http://schemas.microsoft.com/office/drawing/2014/main" id="{172047C5-C293-12B2-CF12-7922017AE86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D487F8E7-A1A4-113B-F233-7F9CF13155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1798" y="3145664"/>
            <a:ext cx="4174733" cy="755740"/>
          </a:xfrm>
        </p:spPr>
        <p:txBody>
          <a:bodyPr>
            <a:no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HN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D680DD9-1C56-0B54-5864-78A7154D3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57654" y="1109610"/>
            <a:ext cx="5280917" cy="498296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HN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BD8A81E-056C-E3E9-1BF8-0F96753509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97349" y="6092576"/>
            <a:ext cx="1488898" cy="365125"/>
          </a:xfrm>
        </p:spPr>
        <p:txBody>
          <a:bodyPr/>
          <a:lstStyle>
            <a:lvl1pPr algn="l">
              <a:defRPr/>
            </a:lvl1pPr>
          </a:lstStyle>
          <a:p>
            <a:fld id="{6D336841-F309-3945-81B0-7D96FC347211}" type="slidenum">
              <a:rPr lang="es-HN" smtClean="0"/>
              <a:pPr/>
              <a:t>‹Nº›</a:t>
            </a:fld>
            <a:endParaRPr lang="es-HN"/>
          </a:p>
        </p:txBody>
      </p:sp>
    </p:spTree>
    <p:extLst>
      <p:ext uri="{BB962C8B-B14F-4D97-AF65-F5344CB8AC3E}">
        <p14:creationId xmlns:p14="http://schemas.microsoft.com/office/powerpoint/2010/main" val="174517929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Imagen de la pantalla de un celular con letras&#10;&#10;Descripción generada automáticamente con confianza baja">
            <a:extLst>
              <a:ext uri="{FF2B5EF4-FFF2-40B4-BE49-F238E27FC236}">
                <a16:creationId xmlns:a16="http://schemas.microsoft.com/office/drawing/2014/main" id="{5995722C-6F63-9337-5746-621A6497002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961A79AF-BC6C-A54C-19DE-CBD6349504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solidFill>
                  <a:schemeClr val="tx2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HN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71FCEE1-FFEF-A02D-B624-C549A1E330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9F998B0-E965-0542-454F-A5433BF36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6242BB-C647-C142-A1DB-4F94A2552432}" type="datetimeFigureOut">
              <a:rPr lang="es-HN" smtClean="0"/>
              <a:t>4/9/24</a:t>
            </a:fld>
            <a:endParaRPr lang="es-HN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5281898-4118-439D-1988-DFF24E5C90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HN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835356E-1833-D227-2072-E70E3579F9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336841-F309-3945-81B0-7D96FC347211}" type="slidenum">
              <a:rPr lang="es-HN" smtClean="0"/>
              <a:t>‹Nº›</a:t>
            </a:fld>
            <a:endParaRPr lang="es-HN"/>
          </a:p>
        </p:txBody>
      </p:sp>
    </p:spTree>
    <p:extLst>
      <p:ext uri="{BB962C8B-B14F-4D97-AF65-F5344CB8AC3E}">
        <p14:creationId xmlns:p14="http://schemas.microsoft.com/office/powerpoint/2010/main" val="40775275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ítulo 2">
            <a:extLst>
              <a:ext uri="{FF2B5EF4-FFF2-40B4-BE49-F238E27FC236}">
                <a16:creationId xmlns:a16="http://schemas.microsoft.com/office/drawing/2014/main" id="{411FE3E0-F95C-48DC-97FA-DEEDBEA7FBB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36880" y="828358"/>
            <a:ext cx="3139440" cy="1599882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3600" b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s-HN" dirty="0"/>
              <a:t>Haga clic para agregar un subtítulo</a:t>
            </a:r>
          </a:p>
        </p:txBody>
      </p:sp>
      <p:sp>
        <p:nvSpPr>
          <p:cNvPr id="11" name="Marcador de texto 10">
            <a:extLst>
              <a:ext uri="{FF2B5EF4-FFF2-40B4-BE49-F238E27FC236}">
                <a16:creationId xmlns:a16="http://schemas.microsoft.com/office/drawing/2014/main" id="{3B256C48-CAD6-4929-862D-C9A77828693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993198" y="828358"/>
            <a:ext cx="7650162" cy="500427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/>
            </a:lvl1pPr>
            <a:lvl4pPr>
              <a:defRPr/>
            </a:lvl4pPr>
            <a:lvl5pPr>
              <a:defRPr/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5087892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Interfaz de usuario gráfica&#10;&#10;Descripción generada automáticamente con confianza baja">
            <a:extLst>
              <a:ext uri="{FF2B5EF4-FFF2-40B4-BE49-F238E27FC236}">
                <a16:creationId xmlns:a16="http://schemas.microsoft.com/office/drawing/2014/main" id="{85C0CB45-05F0-426A-691F-491F89D8AAD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420" y="0"/>
            <a:ext cx="1217516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8B39FB67-7BF4-6819-7DAD-F5FE7EDF7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1009651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HN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CA73A52-BD69-F7C7-EDBA-34D054454F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HN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938E0CA-98FF-664E-3A6C-128A41FF7F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HN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91E9D82-E3A9-4D4B-B1F6-B577045318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6242BB-C647-C142-A1DB-4F94A2552432}" type="datetimeFigureOut">
              <a:rPr lang="es-HN" smtClean="0"/>
              <a:t>4/9/24</a:t>
            </a:fld>
            <a:endParaRPr lang="es-HN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322D0E7-74E8-86A5-F40B-6465706818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HN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1511693-F4CA-7523-78FF-77F6EA3978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336841-F309-3945-81B0-7D96FC347211}" type="slidenum">
              <a:rPr lang="es-HN" smtClean="0"/>
              <a:t>‹Nº›</a:t>
            </a:fld>
            <a:endParaRPr lang="es-HN"/>
          </a:p>
        </p:txBody>
      </p:sp>
    </p:spTree>
    <p:extLst>
      <p:ext uri="{BB962C8B-B14F-4D97-AF65-F5344CB8AC3E}">
        <p14:creationId xmlns:p14="http://schemas.microsoft.com/office/powerpoint/2010/main" val="303806303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Imagen de la pantalla de un celular con letras&#10;&#10;Descripción generada automáticamente con confianza baja">
            <a:extLst>
              <a:ext uri="{FF2B5EF4-FFF2-40B4-BE49-F238E27FC236}">
                <a16:creationId xmlns:a16="http://schemas.microsoft.com/office/drawing/2014/main" id="{81A55612-A2DE-4A4A-9B46-1D0A62775FE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BE5A2EC3-804F-7BED-8B43-F8FF19C249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6242BB-C647-C142-A1DB-4F94A2552432}" type="datetimeFigureOut">
              <a:rPr lang="es-HN" smtClean="0"/>
              <a:t>4/9/24</a:t>
            </a:fld>
            <a:endParaRPr lang="es-HN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E11658A0-A941-C4A2-0796-EAD0796B0D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HN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0FC90EC-BEA2-A699-24CD-F1F7DCFCBE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336841-F309-3945-81B0-7D96FC347211}" type="slidenum">
              <a:rPr lang="es-HN" smtClean="0"/>
              <a:t>‹Nº›</a:t>
            </a:fld>
            <a:endParaRPr lang="es-HN"/>
          </a:p>
        </p:txBody>
      </p:sp>
    </p:spTree>
    <p:extLst>
      <p:ext uri="{BB962C8B-B14F-4D97-AF65-F5344CB8AC3E}">
        <p14:creationId xmlns:p14="http://schemas.microsoft.com/office/powerpoint/2010/main" val="122109563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9A1CD88-CF19-EBB3-A9F7-C48C8677A3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HN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47ACA16-87E6-AC30-DD17-9A19D3A0D7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HN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52E7A4C-7B0B-07DA-637A-4E221155BA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8336D-A57D-264C-850E-510EF8296D7E}" type="datetimeFigureOut">
              <a:rPr lang="es-HN" smtClean="0"/>
              <a:t>4/9/24</a:t>
            </a:fld>
            <a:endParaRPr lang="es-HN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FE523D5-33E0-43B7-4EA5-CE864E7904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HN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9C3E778-0535-41BF-BCFF-F3E1561D64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F4707-F5D3-3D48-9D80-5DA1C6613E5D}" type="slidenum">
              <a:rPr lang="es-HN" smtClean="0"/>
              <a:t>‹Nº›</a:t>
            </a:fld>
            <a:endParaRPr lang="es-HN"/>
          </a:p>
        </p:txBody>
      </p:sp>
    </p:spTree>
    <p:extLst>
      <p:ext uri="{BB962C8B-B14F-4D97-AF65-F5344CB8AC3E}">
        <p14:creationId xmlns:p14="http://schemas.microsoft.com/office/powerpoint/2010/main" val="333603507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F006D83-8466-F2B1-E32C-3096BBBCDE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HN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0A5F8F8-F73C-4514-3540-00B3B32B67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HN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440C131-2978-4053-EC31-7974174DF4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8336D-A57D-264C-850E-510EF8296D7E}" type="datetimeFigureOut">
              <a:rPr lang="es-HN" smtClean="0"/>
              <a:t>4/9/24</a:t>
            </a:fld>
            <a:endParaRPr lang="es-HN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BDFEDC7-D90C-6F2B-12F2-2DABAEDA9B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HN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7B8B3F9-6829-D5C0-E91D-A79FEEE7A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F4707-F5D3-3D48-9D80-5DA1C6613E5D}" type="slidenum">
              <a:rPr lang="es-HN" smtClean="0"/>
              <a:t>‹Nº›</a:t>
            </a:fld>
            <a:endParaRPr lang="es-HN"/>
          </a:p>
        </p:txBody>
      </p:sp>
    </p:spTree>
    <p:extLst>
      <p:ext uri="{BB962C8B-B14F-4D97-AF65-F5344CB8AC3E}">
        <p14:creationId xmlns:p14="http://schemas.microsoft.com/office/powerpoint/2010/main" val="390672638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C43069D-E454-44AE-6F0F-3B481D2252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HN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252DD3B-77C4-08E5-DFAD-93A4BCC013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EFD6D80-7547-1914-5122-D7DD568F41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8336D-A57D-264C-850E-510EF8296D7E}" type="datetimeFigureOut">
              <a:rPr lang="es-HN" smtClean="0"/>
              <a:t>4/9/24</a:t>
            </a:fld>
            <a:endParaRPr lang="es-HN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37F47FC-AA42-B456-79C9-0B581D5833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HN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3261936-084D-DB59-D99B-C6993C6784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F4707-F5D3-3D48-9D80-5DA1C6613E5D}" type="slidenum">
              <a:rPr lang="es-HN" smtClean="0"/>
              <a:t>‹Nº›</a:t>
            </a:fld>
            <a:endParaRPr lang="es-HN"/>
          </a:p>
        </p:txBody>
      </p:sp>
    </p:spTree>
    <p:extLst>
      <p:ext uri="{BB962C8B-B14F-4D97-AF65-F5344CB8AC3E}">
        <p14:creationId xmlns:p14="http://schemas.microsoft.com/office/powerpoint/2010/main" val="411163336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DF1B3D0-9DAC-FA19-909D-AB9D97B2D5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HN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BF78673-FD2F-CF90-63B4-6678018DEB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HN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7317F05-17B9-67AD-C932-6B8C7CFEC7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HN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F6A6863-0755-7EA7-4706-480FFABFC0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8336D-A57D-264C-850E-510EF8296D7E}" type="datetimeFigureOut">
              <a:rPr lang="es-HN" smtClean="0"/>
              <a:t>4/9/24</a:t>
            </a:fld>
            <a:endParaRPr lang="es-HN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C71FFFD-050B-BB9B-B20F-E106FAA877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HN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7E731E6-FEFE-777A-F09D-5B9319BB95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F4707-F5D3-3D48-9D80-5DA1C6613E5D}" type="slidenum">
              <a:rPr lang="es-HN" smtClean="0"/>
              <a:t>‹Nº›</a:t>
            </a:fld>
            <a:endParaRPr lang="es-HN"/>
          </a:p>
        </p:txBody>
      </p:sp>
    </p:spTree>
    <p:extLst>
      <p:ext uri="{BB962C8B-B14F-4D97-AF65-F5344CB8AC3E}">
        <p14:creationId xmlns:p14="http://schemas.microsoft.com/office/powerpoint/2010/main" val="396074479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A07AF0D-F39B-4AD6-92B1-EEDE41E5D9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HN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7BFCECC-32E7-82A5-0E3D-EBCCD6F640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0A25844-BF41-FA79-EBF9-C85CD1A6FC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HN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014B23B3-5716-5910-3DA5-931E6B270B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20795109-2752-474F-25DF-2041521241C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HN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2F224511-6DAD-5707-E6CE-B2C67C189E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8336D-A57D-264C-850E-510EF8296D7E}" type="datetimeFigureOut">
              <a:rPr lang="es-HN" smtClean="0"/>
              <a:t>4/9/24</a:t>
            </a:fld>
            <a:endParaRPr lang="es-HN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8BF135E7-63CC-3619-01CC-3193C05337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HN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DF022483-D2AC-3DA2-2AEE-720EAA2679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F4707-F5D3-3D48-9D80-5DA1C6613E5D}" type="slidenum">
              <a:rPr lang="es-HN" smtClean="0"/>
              <a:t>‹Nº›</a:t>
            </a:fld>
            <a:endParaRPr lang="es-HN"/>
          </a:p>
        </p:txBody>
      </p:sp>
    </p:spTree>
    <p:extLst>
      <p:ext uri="{BB962C8B-B14F-4D97-AF65-F5344CB8AC3E}">
        <p14:creationId xmlns:p14="http://schemas.microsoft.com/office/powerpoint/2010/main" val="26635561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2B430BE-EA5A-8215-763E-2DE8F55749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HN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03364365-13C4-89A8-AFB1-7F873B8C1B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8336D-A57D-264C-850E-510EF8296D7E}" type="datetimeFigureOut">
              <a:rPr lang="es-HN" smtClean="0"/>
              <a:t>4/9/24</a:t>
            </a:fld>
            <a:endParaRPr lang="es-HN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EFAE3E5D-8980-61FB-9541-E61D51F232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HN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8D3938A1-F670-0599-D96E-62915C749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F4707-F5D3-3D48-9D80-5DA1C6613E5D}" type="slidenum">
              <a:rPr lang="es-HN" smtClean="0"/>
              <a:t>‹Nº›</a:t>
            </a:fld>
            <a:endParaRPr lang="es-HN"/>
          </a:p>
        </p:txBody>
      </p:sp>
    </p:spTree>
    <p:extLst>
      <p:ext uri="{BB962C8B-B14F-4D97-AF65-F5344CB8AC3E}">
        <p14:creationId xmlns:p14="http://schemas.microsoft.com/office/powerpoint/2010/main" val="41389982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D4C5D478-4994-4757-68AE-4C7661F105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8336D-A57D-264C-850E-510EF8296D7E}" type="datetimeFigureOut">
              <a:rPr lang="es-HN" smtClean="0"/>
              <a:t>4/9/24</a:t>
            </a:fld>
            <a:endParaRPr lang="es-HN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A41B5F1-EE27-F820-666A-84AF3ED9F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HN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B7B0646-0251-CADD-51F0-1DC3790D6B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F4707-F5D3-3D48-9D80-5DA1C6613E5D}" type="slidenum">
              <a:rPr lang="es-HN" smtClean="0"/>
              <a:t>‹Nº›</a:t>
            </a:fld>
            <a:endParaRPr lang="es-HN"/>
          </a:p>
        </p:txBody>
      </p:sp>
    </p:spTree>
    <p:extLst>
      <p:ext uri="{BB962C8B-B14F-4D97-AF65-F5344CB8AC3E}">
        <p14:creationId xmlns:p14="http://schemas.microsoft.com/office/powerpoint/2010/main" val="60969882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F2BF8FF-2CDC-3BF7-6860-90121FCF1A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HN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FC8467B-F063-7888-A01E-A87B4D5682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HN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1BCA13EC-CC7B-777C-E072-479AA16A9B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292942E-8A43-F159-69A1-2E7065A5C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8336D-A57D-264C-850E-510EF8296D7E}" type="datetimeFigureOut">
              <a:rPr lang="es-HN" smtClean="0"/>
              <a:t>4/9/24</a:t>
            </a:fld>
            <a:endParaRPr lang="es-HN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EB76DEE-01D0-74B5-FAFB-C855FB29F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HN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69C9655-649A-9383-BDE8-4FF6562336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F4707-F5D3-3D48-9D80-5DA1C6613E5D}" type="slidenum">
              <a:rPr lang="es-HN" smtClean="0"/>
              <a:t>‹Nº›</a:t>
            </a:fld>
            <a:endParaRPr lang="es-HN"/>
          </a:p>
        </p:txBody>
      </p:sp>
    </p:spTree>
    <p:extLst>
      <p:ext uri="{BB962C8B-B14F-4D97-AF65-F5344CB8AC3E}">
        <p14:creationId xmlns:p14="http://schemas.microsoft.com/office/powerpoint/2010/main" val="42693294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ítulo 2">
            <a:extLst>
              <a:ext uri="{FF2B5EF4-FFF2-40B4-BE49-F238E27FC236}">
                <a16:creationId xmlns:a16="http://schemas.microsoft.com/office/drawing/2014/main" id="{411FE3E0-F95C-48DC-97FA-DEEDBEA7FBB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75920" y="172720"/>
            <a:ext cx="9763760" cy="711200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4400" b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s-HN" dirty="0"/>
              <a:t>Haga clic para agregar un subtítulo</a:t>
            </a:r>
          </a:p>
        </p:txBody>
      </p:sp>
      <p:sp>
        <p:nvSpPr>
          <p:cNvPr id="11" name="Marcador de texto 10">
            <a:extLst>
              <a:ext uri="{FF2B5EF4-FFF2-40B4-BE49-F238E27FC236}">
                <a16:creationId xmlns:a16="http://schemas.microsoft.com/office/drawing/2014/main" id="{3B256C48-CAD6-4929-862D-C9A77828693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75920" y="1310641"/>
            <a:ext cx="11176000" cy="44864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/>
            </a:lvl1pPr>
            <a:lvl4pPr>
              <a:defRPr/>
            </a:lvl4pPr>
            <a:lvl5pPr>
              <a:defRPr/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99533027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3B2947A-5D0D-8896-B6DC-B9889958BA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HN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D89CE188-B00D-EE93-658C-533BFF87DB6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HN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1A909BB9-75B0-0051-793F-78B39AD776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058E591-CC59-8717-21B2-4E63F345FC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8336D-A57D-264C-850E-510EF8296D7E}" type="datetimeFigureOut">
              <a:rPr lang="es-HN" smtClean="0"/>
              <a:t>4/9/24</a:t>
            </a:fld>
            <a:endParaRPr lang="es-HN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8AE136B-D4B7-3AC0-B5DC-B01814D149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HN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479C324-5E5A-88F9-B8C4-387E2F82DC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F4707-F5D3-3D48-9D80-5DA1C6613E5D}" type="slidenum">
              <a:rPr lang="es-HN" smtClean="0"/>
              <a:t>‹Nº›</a:t>
            </a:fld>
            <a:endParaRPr lang="es-HN"/>
          </a:p>
        </p:txBody>
      </p:sp>
    </p:spTree>
    <p:extLst>
      <p:ext uri="{BB962C8B-B14F-4D97-AF65-F5344CB8AC3E}">
        <p14:creationId xmlns:p14="http://schemas.microsoft.com/office/powerpoint/2010/main" val="378364499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136758D-3061-B0CF-5B5C-BAFBAE723F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HN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94F08A72-4D33-4C57-7D35-A690DBC7B4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HN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2393E47-F4B2-3A93-D918-C1271C636B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8336D-A57D-264C-850E-510EF8296D7E}" type="datetimeFigureOut">
              <a:rPr lang="es-HN" smtClean="0"/>
              <a:t>4/9/24</a:t>
            </a:fld>
            <a:endParaRPr lang="es-HN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F5492F1-D9D9-8B2C-2009-295F19D1C6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HN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B327AF7-265C-98F0-7A15-4F89B38C20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F4707-F5D3-3D48-9D80-5DA1C6613E5D}" type="slidenum">
              <a:rPr lang="es-HN" smtClean="0"/>
              <a:t>‹Nº›</a:t>
            </a:fld>
            <a:endParaRPr lang="es-HN"/>
          </a:p>
        </p:txBody>
      </p:sp>
    </p:spTree>
    <p:extLst>
      <p:ext uri="{BB962C8B-B14F-4D97-AF65-F5344CB8AC3E}">
        <p14:creationId xmlns:p14="http://schemas.microsoft.com/office/powerpoint/2010/main" val="155897279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AFFD79EA-8164-74FC-4515-AFF05BB92B1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HN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4FA399C-8FEF-0D31-65DC-0FF9CD5DD1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HN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8E821B7-D6F2-5096-7D1B-294C0333F7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8336D-A57D-264C-850E-510EF8296D7E}" type="datetimeFigureOut">
              <a:rPr lang="es-HN" smtClean="0"/>
              <a:t>4/9/24</a:t>
            </a:fld>
            <a:endParaRPr lang="es-HN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734B0D2-9AA3-51E1-C806-2196C03A9E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HN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3A21B7F-BD24-4571-041D-BCA45A8C7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F4707-F5D3-3D48-9D80-5DA1C6613E5D}" type="slidenum">
              <a:rPr lang="es-HN" smtClean="0"/>
              <a:t>‹Nº›</a:t>
            </a:fld>
            <a:endParaRPr lang="es-HN"/>
          </a:p>
        </p:txBody>
      </p:sp>
    </p:spTree>
    <p:extLst>
      <p:ext uri="{BB962C8B-B14F-4D97-AF65-F5344CB8AC3E}">
        <p14:creationId xmlns:p14="http://schemas.microsoft.com/office/powerpoint/2010/main" val="277643626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43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</a:lstStyle>
          <a:p>
            <a:r>
              <a:t>Slide Subtitle</a:t>
            </a:r>
          </a:p>
        </p:txBody>
      </p:sp>
      <p:sp>
        <p:nvSpPr>
          <p:cNvPr id="44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83682008"/>
      </p:ext>
    </p:extLst>
  </p:cSld>
  <p:clrMapOvr>
    <a:masterClrMapping/>
  </p:clrMapOvr>
  <p:transition spd="med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ORTA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>
            <a:extLst>
              <a:ext uri="{FF2B5EF4-FFF2-40B4-BE49-F238E27FC236}">
                <a16:creationId xmlns:a16="http://schemas.microsoft.com/office/drawing/2014/main" id="{E8E81E64-9A34-45A9-83A5-0108829628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1554" y="1241697"/>
            <a:ext cx="3657600" cy="2672080"/>
          </a:xfrm>
          <a:prstGeom prst="rect">
            <a:avLst/>
          </a:prstGeom>
        </p:spPr>
        <p:txBody>
          <a:bodyPr/>
          <a:lstStyle>
            <a:lvl1pPr algn="l">
              <a:defRPr sz="4400" b="1">
                <a:solidFill>
                  <a:srgbClr val="002060"/>
                </a:solidFill>
                <a:latin typeface="+mj-lt"/>
              </a:defRPr>
            </a:lvl1pPr>
          </a:lstStyle>
          <a:p>
            <a:endParaRPr lang="es-HN" dirty="0"/>
          </a:p>
        </p:txBody>
      </p:sp>
      <p:sp>
        <p:nvSpPr>
          <p:cNvPr id="11" name="Subtítulo 2">
            <a:extLst>
              <a:ext uri="{FF2B5EF4-FFF2-40B4-BE49-F238E27FC236}">
                <a16:creationId xmlns:a16="http://schemas.microsoft.com/office/drawing/2014/main" id="{DD03CA98-7AB5-4566-8A51-5498245889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1554" y="3980543"/>
            <a:ext cx="3657600" cy="88392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i="1">
                <a:solidFill>
                  <a:srgbClr val="002060"/>
                </a:solidFill>
              </a:defRPr>
            </a:lvl1pPr>
          </a:lstStyle>
          <a:p>
            <a:endParaRPr lang="es-HN" dirty="0"/>
          </a:p>
        </p:txBody>
      </p:sp>
    </p:spTree>
    <p:extLst>
      <p:ext uri="{BB962C8B-B14F-4D97-AF65-F5344CB8AC3E}">
        <p14:creationId xmlns:p14="http://schemas.microsoft.com/office/powerpoint/2010/main" val="405068694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ítulo 2">
            <a:extLst>
              <a:ext uri="{FF2B5EF4-FFF2-40B4-BE49-F238E27FC236}">
                <a16:creationId xmlns:a16="http://schemas.microsoft.com/office/drawing/2014/main" id="{411FE3E0-F95C-48DC-97FA-DEEDBEA7FBB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75920" y="172720"/>
            <a:ext cx="9763760" cy="711200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4400" b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s-HN" dirty="0"/>
              <a:t>Haga clic para agregar un subtítulo</a:t>
            </a:r>
          </a:p>
        </p:txBody>
      </p:sp>
      <p:sp>
        <p:nvSpPr>
          <p:cNvPr id="11" name="Marcador de texto 10">
            <a:extLst>
              <a:ext uri="{FF2B5EF4-FFF2-40B4-BE49-F238E27FC236}">
                <a16:creationId xmlns:a16="http://schemas.microsoft.com/office/drawing/2014/main" id="{3B256C48-CAD6-4929-862D-C9A77828693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75920" y="1310641"/>
            <a:ext cx="11176000" cy="44864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/>
            </a:lvl1pPr>
            <a:lvl4pPr>
              <a:defRPr/>
            </a:lvl4pPr>
            <a:lvl5pPr>
              <a:defRPr/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69890129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439265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1" y="2130428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HN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1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5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s-HN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40029-72CD-412D-80D5-8178D8CECFA5}" type="datetimeFigureOut">
              <a:rPr lang="es-HN" smtClean="0"/>
              <a:t>4/9/24</a:t>
            </a:fld>
            <a:endParaRPr lang="es-HN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HN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7E72E-AF98-4659-A5FC-0576E56616E5}" type="slidenum">
              <a:rPr lang="es-HN" smtClean="0"/>
              <a:t>‹Nº›</a:t>
            </a:fld>
            <a:endParaRPr lang="es-HN"/>
          </a:p>
        </p:txBody>
      </p:sp>
    </p:spTree>
    <p:extLst>
      <p:ext uri="{BB962C8B-B14F-4D97-AF65-F5344CB8AC3E}">
        <p14:creationId xmlns:p14="http://schemas.microsoft.com/office/powerpoint/2010/main" val="133849529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F43C2A-2F8F-4AE1-A6A0-272FB70B5C10}" type="slidenum">
              <a:rPr lang="es-ES" altLang="es-HN"/>
              <a:pPr>
                <a:defRPr/>
              </a:pPr>
              <a:t>‹Nº›</a:t>
            </a:fld>
            <a:endParaRPr lang="es-ES" altLang="es-HN"/>
          </a:p>
        </p:txBody>
      </p:sp>
    </p:spTree>
    <p:extLst>
      <p:ext uri="{BB962C8B-B14F-4D97-AF65-F5344CB8AC3E}">
        <p14:creationId xmlns:p14="http://schemas.microsoft.com/office/powerpoint/2010/main" val="42645174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0332739-C873-4721-AE6F-1D52461C8E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HN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09800E0-730F-4A05-81F6-AF274B505B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HN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8633094-372A-45E0-ABAD-E85227E04D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976B4-4C91-4CB5-9AE2-EF7CDCA7F7A0}" type="datetimeFigureOut">
              <a:rPr lang="es-HN" smtClean="0"/>
              <a:t>4/9/24</a:t>
            </a:fld>
            <a:endParaRPr lang="es-HN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4424233-0366-4918-B642-CBE856E072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HN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469B34D-F08B-43E9-9C0F-E83D8CFD8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B7042-3AD5-45AA-8404-EDEB17893D3A}" type="slidenum">
              <a:rPr lang="es-HN" smtClean="0"/>
              <a:t>‹Nº›</a:t>
            </a:fld>
            <a:endParaRPr lang="es-HN"/>
          </a:p>
        </p:txBody>
      </p:sp>
    </p:spTree>
    <p:extLst>
      <p:ext uri="{BB962C8B-B14F-4D97-AF65-F5344CB8AC3E}">
        <p14:creationId xmlns:p14="http://schemas.microsoft.com/office/powerpoint/2010/main" val="14715159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3F841E-A866-4078-A7D7-6CE0FF4CD3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HN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638A897-40B8-4C10-9765-CD19CD9CE6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HN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1D8A7B3-4167-40B4-9C8E-0CBF739DF5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976B4-4C91-4CB5-9AE2-EF7CDCA7F7A0}" type="datetimeFigureOut">
              <a:rPr lang="es-HN" smtClean="0"/>
              <a:t>4/9/24</a:t>
            </a:fld>
            <a:endParaRPr lang="es-HN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087DE5B-B156-4C1A-B71E-C09C0EDF45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HN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0FFAF04-EA21-4805-BDE6-D36181BD40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B7042-3AD5-45AA-8404-EDEB17893D3A}" type="slidenum">
              <a:rPr lang="es-HN" smtClean="0"/>
              <a:t>‹Nº›</a:t>
            </a:fld>
            <a:endParaRPr lang="es-HN"/>
          </a:p>
        </p:txBody>
      </p:sp>
    </p:spTree>
    <p:extLst>
      <p:ext uri="{BB962C8B-B14F-4D97-AF65-F5344CB8AC3E}">
        <p14:creationId xmlns:p14="http://schemas.microsoft.com/office/powerpoint/2010/main" val="10801925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5B5EF7D-0C57-4A0E-BD0A-F154251106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HN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368AFA1-C9AB-4F62-9478-17624B2FBC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1B33BC9-9DF1-4EED-9FB3-41E65F3822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976B4-4C91-4CB5-9AE2-EF7CDCA7F7A0}" type="datetimeFigureOut">
              <a:rPr lang="es-HN" smtClean="0"/>
              <a:t>4/9/24</a:t>
            </a:fld>
            <a:endParaRPr lang="es-HN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3A242F7-89C9-47E4-B993-7F6D262432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HN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1D7B9F4-5133-4CF5-B79A-1849850A6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B7042-3AD5-45AA-8404-EDEB17893D3A}" type="slidenum">
              <a:rPr lang="es-HN" smtClean="0"/>
              <a:t>‹Nº›</a:t>
            </a:fld>
            <a:endParaRPr lang="es-HN"/>
          </a:p>
        </p:txBody>
      </p:sp>
    </p:spTree>
    <p:extLst>
      <p:ext uri="{BB962C8B-B14F-4D97-AF65-F5344CB8AC3E}">
        <p14:creationId xmlns:p14="http://schemas.microsoft.com/office/powerpoint/2010/main" val="6185543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9F2BF60-CAD6-423D-B02E-FB85439DDA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HN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7AE8CC1-FF70-48A2-99A6-54E749096A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HN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7C1A0BA-2D3B-45EC-A21F-7F78B0F699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HN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26C2CDA-8BD5-4781-A00A-6473CACF12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976B4-4C91-4CB5-9AE2-EF7CDCA7F7A0}" type="datetimeFigureOut">
              <a:rPr lang="es-HN" smtClean="0"/>
              <a:t>4/9/24</a:t>
            </a:fld>
            <a:endParaRPr lang="es-HN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E08AFC1-A627-4668-9941-0F458EAEA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HN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7D4F392-3A86-40DC-A3D2-96BE1BF1DA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B7042-3AD5-45AA-8404-EDEB17893D3A}" type="slidenum">
              <a:rPr lang="es-HN" smtClean="0"/>
              <a:t>‹Nº›</a:t>
            </a:fld>
            <a:endParaRPr lang="es-HN"/>
          </a:p>
        </p:txBody>
      </p:sp>
    </p:spTree>
    <p:extLst>
      <p:ext uri="{BB962C8B-B14F-4D97-AF65-F5344CB8AC3E}">
        <p14:creationId xmlns:p14="http://schemas.microsoft.com/office/powerpoint/2010/main" val="9529260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57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15.png"/><Relationship Id="rId5" Type="http://schemas.openxmlformats.org/officeDocument/2006/relationships/theme" Target="../theme/theme10.xml"/><Relationship Id="rId4" Type="http://schemas.openxmlformats.org/officeDocument/2006/relationships/slideLayout" Target="../slideLayouts/slideLayout58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9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slideLayout" Target="../slideLayouts/slideLayout18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0.xml"/><Relationship Id="rId16" Type="http://schemas.openxmlformats.org/officeDocument/2006/relationships/theme" Target="../theme/theme7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8.xml"/><Relationship Id="rId10" Type="http://schemas.openxmlformats.org/officeDocument/2006/relationships/image" Target="../media/image10.png"/><Relationship Id="rId4" Type="http://schemas.openxmlformats.org/officeDocument/2006/relationships/slideLayout" Target="../slideLayouts/slideLayout37.xml"/><Relationship Id="rId9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>
            <a:extLst>
              <a:ext uri="{FF2B5EF4-FFF2-40B4-BE49-F238E27FC236}">
                <a16:creationId xmlns:a16="http://schemas.microsoft.com/office/drawing/2014/main" id="{E0142961-567B-4F81-9342-CC701672BE0B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927"/>
          <a:stretch/>
        </p:blipFill>
        <p:spPr bwMode="auto">
          <a:xfrm>
            <a:off x="0" y="-7204"/>
            <a:ext cx="8745661" cy="6886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ángulo 14">
            <a:extLst>
              <a:ext uri="{FF2B5EF4-FFF2-40B4-BE49-F238E27FC236}">
                <a16:creationId xmlns:a16="http://schemas.microsoft.com/office/drawing/2014/main" id="{E21E4F55-8926-4CE9-9AEF-9B2CC3E33099}"/>
              </a:ext>
            </a:extLst>
          </p:cNvPr>
          <p:cNvSpPr/>
          <p:nvPr userDrawn="1"/>
        </p:nvSpPr>
        <p:spPr>
          <a:xfrm>
            <a:off x="-13421" y="-7203"/>
            <a:ext cx="4395523" cy="6883197"/>
          </a:xfrm>
          <a:prstGeom prst="rect">
            <a:avLst/>
          </a:prstGeom>
          <a:solidFill>
            <a:srgbClr val="120338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HN" dirty="0"/>
          </a:p>
        </p:txBody>
      </p:sp>
      <p:sp>
        <p:nvSpPr>
          <p:cNvPr id="18" name="Triángulo rectángulo 17">
            <a:extLst>
              <a:ext uri="{FF2B5EF4-FFF2-40B4-BE49-F238E27FC236}">
                <a16:creationId xmlns:a16="http://schemas.microsoft.com/office/drawing/2014/main" id="{D98D3137-8423-4CAB-BF4D-C5F38727AC81}"/>
              </a:ext>
            </a:extLst>
          </p:cNvPr>
          <p:cNvSpPr/>
          <p:nvPr userDrawn="1"/>
        </p:nvSpPr>
        <p:spPr>
          <a:xfrm>
            <a:off x="4382102" y="-7205"/>
            <a:ext cx="4035178" cy="6886795"/>
          </a:xfrm>
          <a:prstGeom prst="rtTriangle">
            <a:avLst/>
          </a:prstGeom>
          <a:solidFill>
            <a:srgbClr val="120338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HN" dirty="0"/>
          </a:p>
        </p:txBody>
      </p:sp>
      <p:sp>
        <p:nvSpPr>
          <p:cNvPr id="20" name="Triángulo rectángulo 19">
            <a:extLst>
              <a:ext uri="{FF2B5EF4-FFF2-40B4-BE49-F238E27FC236}">
                <a16:creationId xmlns:a16="http://schemas.microsoft.com/office/drawing/2014/main" id="{C2339F1F-D2BC-4301-961B-ECAA9CD37E09}"/>
              </a:ext>
            </a:extLst>
          </p:cNvPr>
          <p:cNvSpPr/>
          <p:nvPr userDrawn="1"/>
        </p:nvSpPr>
        <p:spPr>
          <a:xfrm>
            <a:off x="4077116" y="-16943"/>
            <a:ext cx="4035178" cy="6892937"/>
          </a:xfrm>
          <a:prstGeom prst="rtTriangle">
            <a:avLst/>
          </a:prstGeom>
          <a:solidFill>
            <a:srgbClr val="120338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HN" dirty="0"/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id="{2EA87B05-2ECD-41E2-B96C-1A78F97568BF}"/>
              </a:ext>
            </a:extLst>
          </p:cNvPr>
          <p:cNvSpPr/>
          <p:nvPr userDrawn="1"/>
        </p:nvSpPr>
        <p:spPr>
          <a:xfrm>
            <a:off x="0" y="-7205"/>
            <a:ext cx="4079487" cy="6886795"/>
          </a:xfrm>
          <a:prstGeom prst="rect">
            <a:avLst/>
          </a:prstGeom>
          <a:solidFill>
            <a:srgbClr val="120338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HN" dirty="0"/>
          </a:p>
        </p:txBody>
      </p:sp>
      <p:sp>
        <p:nvSpPr>
          <p:cNvPr id="30" name="Triángulo rectángulo 29">
            <a:extLst>
              <a:ext uri="{FF2B5EF4-FFF2-40B4-BE49-F238E27FC236}">
                <a16:creationId xmlns:a16="http://schemas.microsoft.com/office/drawing/2014/main" id="{15A0F015-68C7-4124-BD56-D66DF49DF001}"/>
              </a:ext>
            </a:extLst>
          </p:cNvPr>
          <p:cNvSpPr/>
          <p:nvPr userDrawn="1"/>
        </p:nvSpPr>
        <p:spPr>
          <a:xfrm rot="10800000">
            <a:off x="4628644" y="-7201"/>
            <a:ext cx="4035178" cy="6886795"/>
          </a:xfrm>
          <a:prstGeom prst="rtTriangle">
            <a:avLst/>
          </a:prstGeom>
          <a:solidFill>
            <a:srgbClr val="BC87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HN" dirty="0"/>
          </a:p>
        </p:txBody>
      </p:sp>
      <p:sp>
        <p:nvSpPr>
          <p:cNvPr id="32" name="Rectángulo 31">
            <a:extLst>
              <a:ext uri="{FF2B5EF4-FFF2-40B4-BE49-F238E27FC236}">
                <a16:creationId xmlns:a16="http://schemas.microsoft.com/office/drawing/2014/main" id="{8DC73C85-45F8-479F-BB8D-174BF9C70233}"/>
              </a:ext>
            </a:extLst>
          </p:cNvPr>
          <p:cNvSpPr/>
          <p:nvPr userDrawn="1"/>
        </p:nvSpPr>
        <p:spPr>
          <a:xfrm>
            <a:off x="8644772" y="-7202"/>
            <a:ext cx="3528178" cy="6865202"/>
          </a:xfrm>
          <a:prstGeom prst="rect">
            <a:avLst/>
          </a:prstGeom>
          <a:solidFill>
            <a:srgbClr val="BC87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HN" dirty="0"/>
          </a:p>
        </p:txBody>
      </p:sp>
      <p:sp>
        <p:nvSpPr>
          <p:cNvPr id="34" name="Triángulo rectángulo 33">
            <a:extLst>
              <a:ext uri="{FF2B5EF4-FFF2-40B4-BE49-F238E27FC236}">
                <a16:creationId xmlns:a16="http://schemas.microsoft.com/office/drawing/2014/main" id="{2D0E507C-EE20-4BB6-AF79-3AB6F9581D63}"/>
              </a:ext>
            </a:extLst>
          </p:cNvPr>
          <p:cNvSpPr/>
          <p:nvPr userDrawn="1"/>
        </p:nvSpPr>
        <p:spPr>
          <a:xfrm rot="10800000">
            <a:off x="4710482" y="-16945"/>
            <a:ext cx="4048600" cy="6896538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HN" dirty="0"/>
          </a:p>
        </p:txBody>
      </p:sp>
      <p:sp>
        <p:nvSpPr>
          <p:cNvPr id="36" name="Rectángulo 35">
            <a:extLst>
              <a:ext uri="{FF2B5EF4-FFF2-40B4-BE49-F238E27FC236}">
                <a16:creationId xmlns:a16="http://schemas.microsoft.com/office/drawing/2014/main" id="{51ADE9E4-E32A-436D-BECF-68613616886C}"/>
              </a:ext>
            </a:extLst>
          </p:cNvPr>
          <p:cNvSpPr/>
          <p:nvPr userDrawn="1"/>
        </p:nvSpPr>
        <p:spPr>
          <a:xfrm>
            <a:off x="8745661" y="-16943"/>
            <a:ext cx="3446339" cy="68965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HN" dirty="0"/>
          </a:p>
        </p:txBody>
      </p:sp>
      <p:pic>
        <p:nvPicPr>
          <p:cNvPr id="38" name="Imagen 37">
            <a:extLst>
              <a:ext uri="{FF2B5EF4-FFF2-40B4-BE49-F238E27FC236}">
                <a16:creationId xmlns:a16="http://schemas.microsoft.com/office/drawing/2014/main" id="{74ACB10E-EBAE-4AC9-B9F4-B12B23505B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88"/>
          <a:stretch/>
        </p:blipFill>
        <p:spPr>
          <a:xfrm>
            <a:off x="7904422" y="388199"/>
            <a:ext cx="3889238" cy="1374651"/>
          </a:xfrm>
          <a:prstGeom prst="rect">
            <a:avLst/>
          </a:prstGeom>
        </p:spPr>
      </p:pic>
      <p:pic>
        <p:nvPicPr>
          <p:cNvPr id="6" name="Imagen 5" descr="Imagen que contiene parada, firmar, señal&#10;&#10;Descripción generada automáticamente">
            <a:extLst>
              <a:ext uri="{FF2B5EF4-FFF2-40B4-BE49-F238E27FC236}">
                <a16:creationId xmlns:a16="http://schemas.microsoft.com/office/drawing/2014/main" id="{E607B908-B108-44D7-9BB9-4E73F9C82920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8595" y="526139"/>
            <a:ext cx="819641" cy="1101236"/>
          </a:xfrm>
          <a:prstGeom prst="rect">
            <a:avLst/>
          </a:prstGeom>
        </p:spPr>
      </p:pic>
      <p:pic>
        <p:nvPicPr>
          <p:cNvPr id="8" name="Imagen 7" descr="Imagen que contiene exterior, firmar, azul, medidor&#10;&#10;Descripción generada automáticamente">
            <a:extLst>
              <a:ext uri="{FF2B5EF4-FFF2-40B4-BE49-F238E27FC236}">
                <a16:creationId xmlns:a16="http://schemas.microsoft.com/office/drawing/2014/main" id="{F02F031E-0800-41DE-9731-5CA94F74980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8355" y="636201"/>
            <a:ext cx="881112" cy="881112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3E2EEA43-45AD-4265-A7FE-29D16708414F}"/>
              </a:ext>
            </a:extLst>
          </p:cNvPr>
          <p:cNvSpPr txBox="1"/>
          <p:nvPr userDrawn="1"/>
        </p:nvSpPr>
        <p:spPr>
          <a:xfrm>
            <a:off x="5972243" y="1529392"/>
            <a:ext cx="88111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800" dirty="0">
                <a:solidFill>
                  <a:srgbClr val="0085C8"/>
                </a:solidFill>
                <a:latin typeface="Arial Narrow" panose="020B0606020202030204" pitchFamily="34" charset="0"/>
              </a:rPr>
              <a:t>SI - CER655628</a:t>
            </a:r>
            <a:endParaRPr lang="es-HN" sz="800" dirty="0">
              <a:solidFill>
                <a:srgbClr val="0085C8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64206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H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ubtítulo 2">
            <a:extLst>
              <a:ext uri="{FF2B5EF4-FFF2-40B4-BE49-F238E27FC236}">
                <a16:creationId xmlns:a16="http://schemas.microsoft.com/office/drawing/2014/main" id="{A231778E-155B-464A-9B38-FF23D279E519}"/>
              </a:ext>
            </a:extLst>
          </p:cNvPr>
          <p:cNvSpPr txBox="1">
            <a:spLocks/>
          </p:cNvSpPr>
          <p:nvPr userDrawn="1"/>
        </p:nvSpPr>
        <p:spPr>
          <a:xfrm>
            <a:off x="513080" y="779657"/>
            <a:ext cx="2971800" cy="1657558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HN" dirty="0"/>
          </a:p>
        </p:txBody>
      </p:sp>
      <p:sp>
        <p:nvSpPr>
          <p:cNvPr id="19" name="Marcador de contenido 2">
            <a:extLst>
              <a:ext uri="{FF2B5EF4-FFF2-40B4-BE49-F238E27FC236}">
                <a16:creationId xmlns:a16="http://schemas.microsoft.com/office/drawing/2014/main" id="{0BE3CCCA-338B-4620-9BFE-0720A6C9D2B0}"/>
              </a:ext>
            </a:extLst>
          </p:cNvPr>
          <p:cNvSpPr txBox="1">
            <a:spLocks/>
          </p:cNvSpPr>
          <p:nvPr userDrawn="1"/>
        </p:nvSpPr>
        <p:spPr>
          <a:xfrm>
            <a:off x="5689600" y="406400"/>
            <a:ext cx="6055360" cy="597407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HN" dirty="0"/>
              <a:t>Haga clic para agregar texto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822E37FD-E354-40CA-8760-A999CFF86300}"/>
              </a:ext>
            </a:extLst>
          </p:cNvPr>
          <p:cNvSpPr/>
          <p:nvPr userDrawn="1"/>
        </p:nvSpPr>
        <p:spPr>
          <a:xfrm>
            <a:off x="0" y="-6304"/>
            <a:ext cx="12192000" cy="1042739"/>
          </a:xfrm>
          <a:prstGeom prst="rect">
            <a:avLst/>
          </a:prstGeom>
          <a:solidFill>
            <a:srgbClr val="12033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HN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D83E0B8C-9EBA-44B2-8BD2-D51812B60EF6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9306" y="190356"/>
            <a:ext cx="1888816" cy="307484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051B2527-8D1A-4279-8E27-8C00EA86FF8A}"/>
              </a:ext>
            </a:extLst>
          </p:cNvPr>
          <p:cNvSpPr/>
          <p:nvPr userDrawn="1"/>
        </p:nvSpPr>
        <p:spPr>
          <a:xfrm rot="16200000" flipV="1">
            <a:off x="-49553" y="498777"/>
            <a:ext cx="628772" cy="45719"/>
          </a:xfrm>
          <a:prstGeom prst="rect">
            <a:avLst/>
          </a:prstGeom>
          <a:solidFill>
            <a:srgbClr val="BC87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HN" dirty="0"/>
          </a:p>
        </p:txBody>
      </p:sp>
      <p:pic>
        <p:nvPicPr>
          <p:cNvPr id="4" name="Imagen 3" descr="Imagen que contiene parada, firmar, señal&#10;&#10;Descripción generada automáticamente">
            <a:extLst>
              <a:ext uri="{FF2B5EF4-FFF2-40B4-BE49-F238E27FC236}">
                <a16:creationId xmlns:a16="http://schemas.microsoft.com/office/drawing/2014/main" id="{2EA122D9-15F2-4E32-980E-8405EA26DFA0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8434" y="5877037"/>
            <a:ext cx="594838" cy="799200"/>
          </a:xfrm>
          <a:prstGeom prst="rect">
            <a:avLst/>
          </a:prstGeom>
        </p:spPr>
      </p:pic>
      <p:pic>
        <p:nvPicPr>
          <p:cNvPr id="6" name="Imagen 5" descr="Imagen que contiene exterior, firmar, azul, medidor&#10;&#10;Descripción generada automáticamente">
            <a:extLst>
              <a:ext uri="{FF2B5EF4-FFF2-40B4-BE49-F238E27FC236}">
                <a16:creationId xmlns:a16="http://schemas.microsoft.com/office/drawing/2014/main" id="{F2D4F7CC-C12A-4340-A107-45E51FF2D1C9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6750" y="5927308"/>
            <a:ext cx="640800" cy="640800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4D22E912-D163-498D-A3B4-366DA757C573}"/>
              </a:ext>
            </a:extLst>
          </p:cNvPr>
          <p:cNvSpPr txBox="1"/>
          <p:nvPr userDrawn="1"/>
        </p:nvSpPr>
        <p:spPr>
          <a:xfrm>
            <a:off x="10588114" y="6606429"/>
            <a:ext cx="881112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600" dirty="0">
                <a:solidFill>
                  <a:srgbClr val="0085C8"/>
                </a:solidFill>
                <a:latin typeface="Arial Narrow" panose="020B0606020202030204" pitchFamily="34" charset="0"/>
              </a:rPr>
              <a:t>SI - CER655628</a:t>
            </a:r>
            <a:endParaRPr lang="es-HN" sz="600" dirty="0">
              <a:solidFill>
                <a:srgbClr val="0085C8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8097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H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9C63ABB7-2890-4575-8DAC-E15E7F90826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043" y="-22524"/>
            <a:ext cx="12272086" cy="6903049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ABDC7D9B-0F0B-4D55-942B-31BFFA2EBF35}"/>
              </a:ext>
            </a:extLst>
          </p:cNvPr>
          <p:cNvSpPr/>
          <p:nvPr userDrawn="1"/>
        </p:nvSpPr>
        <p:spPr>
          <a:xfrm>
            <a:off x="-40044" y="-45049"/>
            <a:ext cx="12272085" cy="3534011"/>
          </a:xfrm>
          <a:prstGeom prst="rect">
            <a:avLst/>
          </a:prstGeom>
          <a:solidFill>
            <a:srgbClr val="120338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HN" dirty="0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905A44F8-AFFB-4F77-A9DC-801FF57D90C6}"/>
              </a:ext>
            </a:extLst>
          </p:cNvPr>
          <p:cNvSpPr/>
          <p:nvPr userDrawn="1"/>
        </p:nvSpPr>
        <p:spPr>
          <a:xfrm>
            <a:off x="-40046" y="3466437"/>
            <a:ext cx="12272085" cy="3436613"/>
          </a:xfrm>
          <a:prstGeom prst="rect">
            <a:avLst/>
          </a:prstGeom>
          <a:solidFill>
            <a:schemeClr val="bg1">
              <a:alpha val="8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HN" dirty="0"/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6F2D83BB-C5CA-42E2-B9B5-B72B268047C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9306" y="190356"/>
            <a:ext cx="1888816" cy="307484"/>
          </a:xfrm>
          <a:prstGeom prst="rect">
            <a:avLst/>
          </a:prstGeom>
        </p:spPr>
      </p:pic>
      <p:pic>
        <p:nvPicPr>
          <p:cNvPr id="5" name="Imagen 4" descr="Imagen que contiene parada, firmar, señal&#10;&#10;Descripción generada automáticamente">
            <a:extLst>
              <a:ext uri="{FF2B5EF4-FFF2-40B4-BE49-F238E27FC236}">
                <a16:creationId xmlns:a16="http://schemas.microsoft.com/office/drawing/2014/main" id="{597A4628-CC62-48D1-BBF3-C7994B3AC1B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8434" y="5877037"/>
            <a:ext cx="594838" cy="799200"/>
          </a:xfrm>
          <a:prstGeom prst="rect">
            <a:avLst/>
          </a:prstGeom>
        </p:spPr>
      </p:pic>
      <p:pic>
        <p:nvPicPr>
          <p:cNvPr id="8" name="Imagen 7" descr="Imagen que contiene exterior, firmar, azul, medidor&#10;&#10;Descripción generada automáticamente">
            <a:extLst>
              <a:ext uri="{FF2B5EF4-FFF2-40B4-BE49-F238E27FC236}">
                <a16:creationId xmlns:a16="http://schemas.microsoft.com/office/drawing/2014/main" id="{6D909E07-5A48-401D-B13A-AEAA49E2FC6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6750" y="5927308"/>
            <a:ext cx="640800" cy="640800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B57E5414-60C1-433B-89F7-072E23B130AA}"/>
              </a:ext>
            </a:extLst>
          </p:cNvPr>
          <p:cNvSpPr txBox="1"/>
          <p:nvPr userDrawn="1"/>
        </p:nvSpPr>
        <p:spPr>
          <a:xfrm>
            <a:off x="10588114" y="6606429"/>
            <a:ext cx="881112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600" dirty="0">
                <a:solidFill>
                  <a:srgbClr val="0085C8"/>
                </a:solidFill>
                <a:latin typeface="Arial Narrow" panose="020B0606020202030204" pitchFamily="34" charset="0"/>
              </a:rPr>
              <a:t>SI - CER655628</a:t>
            </a:r>
            <a:endParaRPr lang="es-HN" sz="600" dirty="0">
              <a:solidFill>
                <a:srgbClr val="0085C8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424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H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o 7">
            <a:extLst>
              <a:ext uri="{FF2B5EF4-FFF2-40B4-BE49-F238E27FC236}">
                <a16:creationId xmlns:a16="http://schemas.microsoft.com/office/drawing/2014/main" id="{41EA3995-F593-46CC-849C-FD96CFD03FBB}"/>
              </a:ext>
            </a:extLst>
          </p:cNvPr>
          <p:cNvGrpSpPr/>
          <p:nvPr/>
        </p:nvGrpSpPr>
        <p:grpSpPr>
          <a:xfrm flipH="1">
            <a:off x="2214880" y="2811379"/>
            <a:ext cx="9556013" cy="986590"/>
            <a:chOff x="2219833" y="4592052"/>
            <a:chExt cx="9972167" cy="986590"/>
          </a:xfrm>
        </p:grpSpPr>
        <p:sp>
          <p:nvSpPr>
            <p:cNvPr id="10" name="Rectángulo 9">
              <a:extLst>
                <a:ext uri="{FF2B5EF4-FFF2-40B4-BE49-F238E27FC236}">
                  <a16:creationId xmlns:a16="http://schemas.microsoft.com/office/drawing/2014/main" id="{B35A801D-390A-4D49-A7BD-499C3D8E8AFF}"/>
                </a:ext>
              </a:extLst>
            </p:cNvPr>
            <p:cNvSpPr/>
            <p:nvPr/>
          </p:nvSpPr>
          <p:spPr>
            <a:xfrm>
              <a:off x="2803358" y="4592052"/>
              <a:ext cx="9388642" cy="986590"/>
            </a:xfrm>
            <a:prstGeom prst="rect">
              <a:avLst/>
            </a:prstGeom>
            <a:solidFill>
              <a:srgbClr val="BC87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HN" dirty="0"/>
            </a:p>
          </p:txBody>
        </p:sp>
        <p:grpSp>
          <p:nvGrpSpPr>
            <p:cNvPr id="11" name="Grupo 10">
              <a:extLst>
                <a:ext uri="{FF2B5EF4-FFF2-40B4-BE49-F238E27FC236}">
                  <a16:creationId xmlns:a16="http://schemas.microsoft.com/office/drawing/2014/main" id="{4644FDAA-9B37-4F92-AC65-789156389E4A}"/>
                </a:ext>
              </a:extLst>
            </p:cNvPr>
            <p:cNvGrpSpPr/>
            <p:nvPr/>
          </p:nvGrpSpPr>
          <p:grpSpPr>
            <a:xfrm>
              <a:off x="2219833" y="4592052"/>
              <a:ext cx="2159662" cy="986590"/>
              <a:chOff x="2219833" y="4592052"/>
              <a:chExt cx="2159662" cy="986590"/>
            </a:xfrm>
          </p:grpSpPr>
          <p:sp>
            <p:nvSpPr>
              <p:cNvPr id="12" name="Rectángulo 3">
                <a:extLst>
                  <a:ext uri="{FF2B5EF4-FFF2-40B4-BE49-F238E27FC236}">
                    <a16:creationId xmlns:a16="http://schemas.microsoft.com/office/drawing/2014/main" id="{E26D1FBF-A42E-44AD-8D87-0F7D9B92988D}"/>
                  </a:ext>
                </a:extLst>
              </p:cNvPr>
              <p:cNvSpPr/>
              <p:nvPr/>
            </p:nvSpPr>
            <p:spPr>
              <a:xfrm>
                <a:off x="2803358" y="4592052"/>
                <a:ext cx="1576137" cy="986590"/>
              </a:xfrm>
              <a:custGeom>
                <a:avLst/>
                <a:gdLst>
                  <a:gd name="connsiteX0" fmla="*/ 0 w 1046747"/>
                  <a:gd name="connsiteY0" fmla="*/ 0 h 986590"/>
                  <a:gd name="connsiteX1" fmla="*/ 1046747 w 1046747"/>
                  <a:gd name="connsiteY1" fmla="*/ 0 h 986590"/>
                  <a:gd name="connsiteX2" fmla="*/ 1046747 w 1046747"/>
                  <a:gd name="connsiteY2" fmla="*/ 986590 h 986590"/>
                  <a:gd name="connsiteX3" fmla="*/ 0 w 1046747"/>
                  <a:gd name="connsiteY3" fmla="*/ 986590 h 986590"/>
                  <a:gd name="connsiteX4" fmla="*/ 0 w 1046747"/>
                  <a:gd name="connsiteY4" fmla="*/ 0 h 986590"/>
                  <a:gd name="connsiteX0" fmla="*/ 0 w 1576137"/>
                  <a:gd name="connsiteY0" fmla="*/ 0 h 986590"/>
                  <a:gd name="connsiteX1" fmla="*/ 1576137 w 1576137"/>
                  <a:gd name="connsiteY1" fmla="*/ 0 h 986590"/>
                  <a:gd name="connsiteX2" fmla="*/ 1046747 w 1576137"/>
                  <a:gd name="connsiteY2" fmla="*/ 986590 h 986590"/>
                  <a:gd name="connsiteX3" fmla="*/ 0 w 1576137"/>
                  <a:gd name="connsiteY3" fmla="*/ 986590 h 986590"/>
                  <a:gd name="connsiteX4" fmla="*/ 0 w 1576137"/>
                  <a:gd name="connsiteY4" fmla="*/ 0 h 986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76137" h="986590">
                    <a:moveTo>
                      <a:pt x="0" y="0"/>
                    </a:moveTo>
                    <a:lnTo>
                      <a:pt x="1576137" y="0"/>
                    </a:lnTo>
                    <a:lnTo>
                      <a:pt x="1046747" y="986590"/>
                    </a:lnTo>
                    <a:lnTo>
                      <a:pt x="0" y="98659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203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HN" dirty="0"/>
              </a:p>
            </p:txBody>
          </p:sp>
          <p:sp>
            <p:nvSpPr>
              <p:cNvPr id="13" name="Rectángulo 3">
                <a:extLst>
                  <a:ext uri="{FF2B5EF4-FFF2-40B4-BE49-F238E27FC236}">
                    <a16:creationId xmlns:a16="http://schemas.microsoft.com/office/drawing/2014/main" id="{8929CE8C-C9AE-4E0F-A9CF-8396B2538E02}"/>
                  </a:ext>
                </a:extLst>
              </p:cNvPr>
              <p:cNvSpPr/>
              <p:nvPr/>
            </p:nvSpPr>
            <p:spPr>
              <a:xfrm rot="10800000">
                <a:off x="2219833" y="4592052"/>
                <a:ext cx="1576137" cy="986590"/>
              </a:xfrm>
              <a:custGeom>
                <a:avLst/>
                <a:gdLst>
                  <a:gd name="connsiteX0" fmla="*/ 0 w 1046747"/>
                  <a:gd name="connsiteY0" fmla="*/ 0 h 986590"/>
                  <a:gd name="connsiteX1" fmla="*/ 1046747 w 1046747"/>
                  <a:gd name="connsiteY1" fmla="*/ 0 h 986590"/>
                  <a:gd name="connsiteX2" fmla="*/ 1046747 w 1046747"/>
                  <a:gd name="connsiteY2" fmla="*/ 986590 h 986590"/>
                  <a:gd name="connsiteX3" fmla="*/ 0 w 1046747"/>
                  <a:gd name="connsiteY3" fmla="*/ 986590 h 986590"/>
                  <a:gd name="connsiteX4" fmla="*/ 0 w 1046747"/>
                  <a:gd name="connsiteY4" fmla="*/ 0 h 986590"/>
                  <a:gd name="connsiteX0" fmla="*/ 0 w 1576137"/>
                  <a:gd name="connsiteY0" fmla="*/ 0 h 986590"/>
                  <a:gd name="connsiteX1" fmla="*/ 1576137 w 1576137"/>
                  <a:gd name="connsiteY1" fmla="*/ 0 h 986590"/>
                  <a:gd name="connsiteX2" fmla="*/ 1046747 w 1576137"/>
                  <a:gd name="connsiteY2" fmla="*/ 986590 h 986590"/>
                  <a:gd name="connsiteX3" fmla="*/ 0 w 1576137"/>
                  <a:gd name="connsiteY3" fmla="*/ 986590 h 986590"/>
                  <a:gd name="connsiteX4" fmla="*/ 0 w 1576137"/>
                  <a:gd name="connsiteY4" fmla="*/ 0 h 986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76137" h="986590">
                    <a:moveTo>
                      <a:pt x="0" y="0"/>
                    </a:moveTo>
                    <a:lnTo>
                      <a:pt x="1576137" y="0"/>
                    </a:lnTo>
                    <a:lnTo>
                      <a:pt x="1046747" y="986590"/>
                    </a:lnTo>
                    <a:lnTo>
                      <a:pt x="0" y="98659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203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HN" dirty="0"/>
              </a:p>
            </p:txBody>
          </p:sp>
        </p:grpSp>
      </p:grpSp>
      <p:pic>
        <p:nvPicPr>
          <p:cNvPr id="19" name="Imagen 18">
            <a:extLst>
              <a:ext uri="{FF2B5EF4-FFF2-40B4-BE49-F238E27FC236}">
                <a16:creationId xmlns:a16="http://schemas.microsoft.com/office/drawing/2014/main" id="{4D2E6EAD-4068-49DC-8262-6C04AEB603C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0983" y="3088111"/>
            <a:ext cx="1631379" cy="282185"/>
          </a:xfrm>
          <a:prstGeom prst="rect">
            <a:avLst/>
          </a:prstGeom>
        </p:spPr>
      </p:pic>
      <p:pic>
        <p:nvPicPr>
          <p:cNvPr id="2" name="Imagen 1" descr="Imagen que contiene parada, firmar, señal&#10;&#10;Descripción generada automáticamente">
            <a:extLst>
              <a:ext uri="{FF2B5EF4-FFF2-40B4-BE49-F238E27FC236}">
                <a16:creationId xmlns:a16="http://schemas.microsoft.com/office/drawing/2014/main" id="{54C79B8D-C460-4D44-BF13-E5CE63D21EB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8434" y="5877037"/>
            <a:ext cx="594838" cy="799200"/>
          </a:xfrm>
          <a:prstGeom prst="rect">
            <a:avLst/>
          </a:prstGeom>
        </p:spPr>
      </p:pic>
      <p:pic>
        <p:nvPicPr>
          <p:cNvPr id="3" name="Imagen 2" descr="Imagen que contiene exterior, firmar, azul, medidor&#10;&#10;Descripción generada automáticamente">
            <a:extLst>
              <a:ext uri="{FF2B5EF4-FFF2-40B4-BE49-F238E27FC236}">
                <a16:creationId xmlns:a16="http://schemas.microsoft.com/office/drawing/2014/main" id="{66D3D410-E569-44FD-A4C2-FFC77CA6406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6750" y="5927308"/>
            <a:ext cx="640800" cy="64080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936BEA8F-EE71-4C45-A3C8-CAA2DF879BFF}"/>
              </a:ext>
            </a:extLst>
          </p:cNvPr>
          <p:cNvSpPr txBox="1"/>
          <p:nvPr userDrawn="1"/>
        </p:nvSpPr>
        <p:spPr>
          <a:xfrm>
            <a:off x="10588114" y="6606429"/>
            <a:ext cx="881112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600" dirty="0">
                <a:solidFill>
                  <a:srgbClr val="0085C8"/>
                </a:solidFill>
                <a:latin typeface="Arial Narrow" panose="020B0606020202030204" pitchFamily="34" charset="0"/>
              </a:rPr>
              <a:t>SI - CER655628</a:t>
            </a:r>
            <a:endParaRPr lang="es-HN" sz="600" dirty="0">
              <a:solidFill>
                <a:srgbClr val="0085C8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99466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H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 descr="Imagen relacionada">
            <a:extLst>
              <a:ext uri="{FF2B5EF4-FFF2-40B4-BE49-F238E27FC236}">
                <a16:creationId xmlns:a16="http://schemas.microsoft.com/office/drawing/2014/main" id="{7259487E-2D83-42BE-BF6A-317104339C2D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6" r="21530"/>
          <a:stretch/>
        </p:blipFill>
        <p:spPr bwMode="auto">
          <a:xfrm>
            <a:off x="0" y="-1"/>
            <a:ext cx="373877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62F9131F-F9A2-4582-BD26-8A7151D40FE1}"/>
              </a:ext>
            </a:extLst>
          </p:cNvPr>
          <p:cNvSpPr/>
          <p:nvPr userDrawn="1"/>
        </p:nvSpPr>
        <p:spPr>
          <a:xfrm>
            <a:off x="0" y="1"/>
            <a:ext cx="3738779" cy="6857998"/>
          </a:xfrm>
          <a:prstGeom prst="rect">
            <a:avLst/>
          </a:prstGeom>
          <a:solidFill>
            <a:srgbClr val="120338">
              <a:alpha val="8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s-HN" dirty="0"/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88463B9E-8EA2-4C3F-8DD4-1253FF628251}"/>
              </a:ext>
            </a:extLst>
          </p:cNvPr>
          <p:cNvSpPr/>
          <p:nvPr/>
        </p:nvSpPr>
        <p:spPr>
          <a:xfrm rot="16200000">
            <a:off x="-534491" y="1604840"/>
            <a:ext cx="1619030" cy="45719"/>
          </a:xfrm>
          <a:prstGeom prst="rect">
            <a:avLst/>
          </a:prstGeom>
          <a:solidFill>
            <a:srgbClr val="BC87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HN" dirty="0"/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31C15588-D169-4967-B9D5-7EA6B562CFF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9946" y="101601"/>
            <a:ext cx="1778243" cy="396239"/>
          </a:xfrm>
          <a:prstGeom prst="rect">
            <a:avLst/>
          </a:prstGeom>
        </p:spPr>
      </p:pic>
      <p:sp>
        <p:nvSpPr>
          <p:cNvPr id="18" name="Subtítulo 2">
            <a:extLst>
              <a:ext uri="{FF2B5EF4-FFF2-40B4-BE49-F238E27FC236}">
                <a16:creationId xmlns:a16="http://schemas.microsoft.com/office/drawing/2014/main" id="{A231778E-155B-464A-9B38-FF23D279E519}"/>
              </a:ext>
            </a:extLst>
          </p:cNvPr>
          <p:cNvSpPr txBox="1">
            <a:spLocks/>
          </p:cNvSpPr>
          <p:nvPr userDrawn="1"/>
        </p:nvSpPr>
        <p:spPr>
          <a:xfrm>
            <a:off x="513080" y="779657"/>
            <a:ext cx="2971800" cy="1657558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HN" dirty="0"/>
          </a:p>
        </p:txBody>
      </p:sp>
      <p:sp>
        <p:nvSpPr>
          <p:cNvPr id="19" name="Marcador de contenido 2">
            <a:extLst>
              <a:ext uri="{FF2B5EF4-FFF2-40B4-BE49-F238E27FC236}">
                <a16:creationId xmlns:a16="http://schemas.microsoft.com/office/drawing/2014/main" id="{0BE3CCCA-338B-4620-9BFE-0720A6C9D2B0}"/>
              </a:ext>
            </a:extLst>
          </p:cNvPr>
          <p:cNvSpPr txBox="1">
            <a:spLocks/>
          </p:cNvSpPr>
          <p:nvPr userDrawn="1"/>
        </p:nvSpPr>
        <p:spPr>
          <a:xfrm>
            <a:off x="5689600" y="406400"/>
            <a:ext cx="6055360" cy="597407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HN" dirty="0"/>
              <a:t>Haga clic para agregar texto</a:t>
            </a:r>
          </a:p>
        </p:txBody>
      </p:sp>
      <p:pic>
        <p:nvPicPr>
          <p:cNvPr id="2" name="Imagen 1" descr="Imagen que contiene parada, firmar, señal&#10;&#10;Descripción generada automáticamente">
            <a:extLst>
              <a:ext uri="{FF2B5EF4-FFF2-40B4-BE49-F238E27FC236}">
                <a16:creationId xmlns:a16="http://schemas.microsoft.com/office/drawing/2014/main" id="{0D138B88-0241-48E7-AE1C-50429AA4B50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8434" y="5877037"/>
            <a:ext cx="594838" cy="799200"/>
          </a:xfrm>
          <a:prstGeom prst="rect">
            <a:avLst/>
          </a:prstGeom>
        </p:spPr>
      </p:pic>
      <p:pic>
        <p:nvPicPr>
          <p:cNvPr id="3" name="Imagen 2" descr="Imagen que contiene exterior, firmar, azul, medidor&#10;&#10;Descripción generada automáticamente">
            <a:extLst>
              <a:ext uri="{FF2B5EF4-FFF2-40B4-BE49-F238E27FC236}">
                <a16:creationId xmlns:a16="http://schemas.microsoft.com/office/drawing/2014/main" id="{57C32BC7-0945-49E1-89FC-B7A3F9DCC02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6750" y="5927308"/>
            <a:ext cx="640800" cy="64080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8F3B3364-85F6-4996-85E4-D34BCF943A25}"/>
              </a:ext>
            </a:extLst>
          </p:cNvPr>
          <p:cNvSpPr txBox="1"/>
          <p:nvPr userDrawn="1"/>
        </p:nvSpPr>
        <p:spPr>
          <a:xfrm>
            <a:off x="10588114" y="6606429"/>
            <a:ext cx="881112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600" dirty="0">
                <a:solidFill>
                  <a:srgbClr val="0085C8"/>
                </a:solidFill>
                <a:latin typeface="Arial Narrow" panose="020B0606020202030204" pitchFamily="34" charset="0"/>
              </a:rPr>
              <a:t>SI - CER655628</a:t>
            </a:r>
            <a:endParaRPr lang="es-HN" sz="600" dirty="0">
              <a:solidFill>
                <a:srgbClr val="0085C8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52144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H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ubtítulo 2">
            <a:extLst>
              <a:ext uri="{FF2B5EF4-FFF2-40B4-BE49-F238E27FC236}">
                <a16:creationId xmlns:a16="http://schemas.microsoft.com/office/drawing/2014/main" id="{A231778E-155B-464A-9B38-FF23D279E519}"/>
              </a:ext>
            </a:extLst>
          </p:cNvPr>
          <p:cNvSpPr txBox="1">
            <a:spLocks/>
          </p:cNvSpPr>
          <p:nvPr userDrawn="1"/>
        </p:nvSpPr>
        <p:spPr>
          <a:xfrm>
            <a:off x="513080" y="779657"/>
            <a:ext cx="2971800" cy="1657558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HN" dirty="0"/>
          </a:p>
        </p:txBody>
      </p:sp>
      <p:sp>
        <p:nvSpPr>
          <p:cNvPr id="19" name="Marcador de contenido 2">
            <a:extLst>
              <a:ext uri="{FF2B5EF4-FFF2-40B4-BE49-F238E27FC236}">
                <a16:creationId xmlns:a16="http://schemas.microsoft.com/office/drawing/2014/main" id="{0BE3CCCA-338B-4620-9BFE-0720A6C9D2B0}"/>
              </a:ext>
            </a:extLst>
          </p:cNvPr>
          <p:cNvSpPr txBox="1">
            <a:spLocks/>
          </p:cNvSpPr>
          <p:nvPr userDrawn="1"/>
        </p:nvSpPr>
        <p:spPr>
          <a:xfrm>
            <a:off x="5689600" y="406400"/>
            <a:ext cx="6055360" cy="597407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HN" dirty="0"/>
              <a:t>Haga clic para agregar texto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822E37FD-E354-40CA-8760-A999CFF86300}"/>
              </a:ext>
            </a:extLst>
          </p:cNvPr>
          <p:cNvSpPr/>
          <p:nvPr userDrawn="1"/>
        </p:nvSpPr>
        <p:spPr>
          <a:xfrm>
            <a:off x="0" y="-6304"/>
            <a:ext cx="12192000" cy="1042739"/>
          </a:xfrm>
          <a:prstGeom prst="rect">
            <a:avLst/>
          </a:prstGeom>
          <a:solidFill>
            <a:srgbClr val="12033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HN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D83E0B8C-9EBA-44B2-8BD2-D51812B60EF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9306" y="190356"/>
            <a:ext cx="1888816" cy="307484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051B2527-8D1A-4279-8E27-8C00EA86FF8A}"/>
              </a:ext>
            </a:extLst>
          </p:cNvPr>
          <p:cNvSpPr/>
          <p:nvPr userDrawn="1"/>
        </p:nvSpPr>
        <p:spPr>
          <a:xfrm rot="16200000" flipV="1">
            <a:off x="-49553" y="498777"/>
            <a:ext cx="628772" cy="45719"/>
          </a:xfrm>
          <a:prstGeom prst="rect">
            <a:avLst/>
          </a:prstGeom>
          <a:solidFill>
            <a:srgbClr val="BC87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HN" dirty="0"/>
          </a:p>
        </p:txBody>
      </p:sp>
      <p:pic>
        <p:nvPicPr>
          <p:cNvPr id="4" name="Imagen 3" descr="Imagen que contiene parada, firmar, señal&#10;&#10;Descripción generada automáticamente">
            <a:extLst>
              <a:ext uri="{FF2B5EF4-FFF2-40B4-BE49-F238E27FC236}">
                <a16:creationId xmlns:a16="http://schemas.microsoft.com/office/drawing/2014/main" id="{2EA122D9-15F2-4E32-980E-8405EA26DFA0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8434" y="5877037"/>
            <a:ext cx="594838" cy="799200"/>
          </a:xfrm>
          <a:prstGeom prst="rect">
            <a:avLst/>
          </a:prstGeom>
        </p:spPr>
      </p:pic>
      <p:pic>
        <p:nvPicPr>
          <p:cNvPr id="6" name="Imagen 5" descr="Imagen que contiene exterior, firmar, azul, medidor&#10;&#10;Descripción generada automáticamente">
            <a:extLst>
              <a:ext uri="{FF2B5EF4-FFF2-40B4-BE49-F238E27FC236}">
                <a16:creationId xmlns:a16="http://schemas.microsoft.com/office/drawing/2014/main" id="{F2D4F7CC-C12A-4340-A107-45E51FF2D1C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6750" y="5927308"/>
            <a:ext cx="640800" cy="640800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4D22E912-D163-498D-A3B4-366DA757C573}"/>
              </a:ext>
            </a:extLst>
          </p:cNvPr>
          <p:cNvSpPr txBox="1"/>
          <p:nvPr userDrawn="1"/>
        </p:nvSpPr>
        <p:spPr>
          <a:xfrm>
            <a:off x="10588114" y="6606429"/>
            <a:ext cx="881112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600" dirty="0">
                <a:solidFill>
                  <a:srgbClr val="0085C8"/>
                </a:solidFill>
                <a:latin typeface="Arial Narrow" panose="020B0606020202030204" pitchFamily="34" charset="0"/>
              </a:rPr>
              <a:t>SI - CER655628</a:t>
            </a:r>
            <a:endParaRPr lang="es-HN" sz="600" dirty="0">
              <a:solidFill>
                <a:srgbClr val="0085C8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29650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H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7C89DB4A-CF4B-4F65-A5F2-27CFE01F20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HN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D42240E-C10F-4ECC-BF41-23C7862A34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HN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C93FFB9-E628-445B-8CA5-CB0F91322E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C976B4-4C91-4CB5-9AE2-EF7CDCA7F7A0}" type="datetimeFigureOut">
              <a:rPr lang="es-HN" smtClean="0"/>
              <a:t>4/9/24</a:t>
            </a:fld>
            <a:endParaRPr lang="es-HN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113ABEE-4752-41A0-88E3-E6F187E564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HN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265C6FA-C149-447D-9B5B-5E451954E4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9B7042-3AD5-45AA-8404-EDEB17893D3A}" type="slidenum">
              <a:rPr lang="es-HN" smtClean="0"/>
              <a:t>‹Nº›</a:t>
            </a:fld>
            <a:endParaRPr lang="es-HN"/>
          </a:p>
        </p:txBody>
      </p:sp>
    </p:spTree>
    <p:extLst>
      <p:ext uri="{BB962C8B-B14F-4D97-AF65-F5344CB8AC3E}">
        <p14:creationId xmlns:p14="http://schemas.microsoft.com/office/powerpoint/2010/main" val="3565266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71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H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10985500" cy="7165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Title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03250" y="2124252"/>
            <a:ext cx="10985500" cy="41280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000750" y="6486708"/>
            <a:ext cx="304571" cy="241092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292100">
              <a:defRPr sz="9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44689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  <p:sldLayoutId id="2147483714" r:id="rId13"/>
    <p:sldLayoutId id="2147483715" r:id="rId14"/>
    <p:sldLayoutId id="2147483716" r:id="rId15"/>
  </p:sldLayoutIdLst>
  <p:transition spd="med"/>
  <p:txStyles>
    <p:titleStyle>
      <a:lvl1pPr marL="0" marR="0" indent="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3048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6096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9144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12192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15240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18288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21336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24384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27432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Interfaz de usuario gráfica&#10;&#10;Descripción generada automáticamente con confianza baja">
            <a:extLst>
              <a:ext uri="{FF2B5EF4-FFF2-40B4-BE49-F238E27FC236}">
                <a16:creationId xmlns:a16="http://schemas.microsoft.com/office/drawing/2014/main" id="{E076EB33-F411-E9A5-DDA1-51AB56DB9338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8420" y="0"/>
            <a:ext cx="12175160" cy="6858000"/>
          </a:xfrm>
          <a:prstGeom prst="rect">
            <a:avLst/>
          </a:prstGeom>
        </p:spPr>
      </p:pic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09FEEF54-EA41-7D81-4F8B-B78E3780C7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HN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4C60087-72AC-B076-5C71-F0D2B91AA6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HN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5AFE5DC-CC9D-AA4B-F638-DB0E7CB7FB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96242BB-C647-C142-A1DB-4F94A2552432}" type="datetimeFigureOut">
              <a:rPr lang="es-HN" smtClean="0"/>
              <a:t>4/9/24</a:t>
            </a:fld>
            <a:endParaRPr lang="es-HN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6954700-D0EE-A095-7EAA-16CB9C0715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HN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04E3AE5-6FCE-041F-F5F7-53F6A4313F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D336841-F309-3945-81B0-7D96FC347211}" type="slidenum">
              <a:rPr lang="es-HN" smtClean="0"/>
              <a:t>‹Nº›</a:t>
            </a:fld>
            <a:endParaRPr lang="es-HN"/>
          </a:p>
        </p:txBody>
      </p:sp>
    </p:spTree>
    <p:extLst>
      <p:ext uri="{BB962C8B-B14F-4D97-AF65-F5344CB8AC3E}">
        <p14:creationId xmlns:p14="http://schemas.microsoft.com/office/powerpoint/2010/main" val="4213272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H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ABEA82A8-3B05-773B-B798-5C9E890549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HN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ED0526E-4F07-E1EC-61F6-ECB4379E51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HN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F739D2F-6F27-00D1-C1F7-C3092198A7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928336D-A57D-264C-850E-510EF8296D7E}" type="datetimeFigureOut">
              <a:rPr lang="es-HN" smtClean="0"/>
              <a:t>4/9/24</a:t>
            </a:fld>
            <a:endParaRPr lang="es-HN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0170A77-7AFB-95AD-9AB6-CCF8813928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HN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7C4E558-C55B-A14C-B2B3-2D9D649C13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9EF4707-F5D3-3D48-9D80-5DA1C6613E5D}" type="slidenum">
              <a:rPr lang="es-HN" smtClean="0"/>
              <a:t>‹Nº›</a:t>
            </a:fld>
            <a:endParaRPr lang="es-HN"/>
          </a:p>
        </p:txBody>
      </p:sp>
    </p:spTree>
    <p:extLst>
      <p:ext uri="{BB962C8B-B14F-4D97-AF65-F5344CB8AC3E}">
        <p14:creationId xmlns:p14="http://schemas.microsoft.com/office/powerpoint/2010/main" val="2461394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  <p:sldLayoutId id="2147483739" r:id="rId12"/>
    <p:sldLayoutId id="2147483740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H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5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svg"/><Relationship Id="rId7" Type="http://schemas.openxmlformats.org/officeDocument/2006/relationships/image" Target="../media/image58.sv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svg"/><Relationship Id="rId4" Type="http://schemas.openxmlformats.org/officeDocument/2006/relationships/image" Target="../media/image55.png"/><Relationship Id="rId9" Type="http://schemas.openxmlformats.org/officeDocument/2006/relationships/image" Target="../media/image60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71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12" Type="http://schemas.openxmlformats.org/officeDocument/2006/relationships/image" Target="../media/image70.png"/><Relationship Id="rId2" Type="http://schemas.openxmlformats.org/officeDocument/2006/relationships/image" Target="../media/image10.png"/><Relationship Id="rId16" Type="http://schemas.openxmlformats.org/officeDocument/2006/relationships/image" Target="../media/image7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4.png"/><Relationship Id="rId11" Type="http://schemas.openxmlformats.org/officeDocument/2006/relationships/image" Target="../media/image69.png"/><Relationship Id="rId5" Type="http://schemas.openxmlformats.org/officeDocument/2006/relationships/image" Target="../media/image63.png"/><Relationship Id="rId15" Type="http://schemas.openxmlformats.org/officeDocument/2006/relationships/image" Target="../media/image73.png"/><Relationship Id="rId10" Type="http://schemas.openxmlformats.org/officeDocument/2006/relationships/image" Target="../media/image68.png"/><Relationship Id="rId4" Type="http://schemas.openxmlformats.org/officeDocument/2006/relationships/image" Target="../media/image62.jpeg"/><Relationship Id="rId9" Type="http://schemas.openxmlformats.org/officeDocument/2006/relationships/image" Target="../media/image67.png"/><Relationship Id="rId14" Type="http://schemas.openxmlformats.org/officeDocument/2006/relationships/image" Target="../media/image7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4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7" Type="http://schemas.openxmlformats.org/officeDocument/2006/relationships/image" Target="../media/image80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2.sv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88.jpeg"/><Relationship Id="rId4" Type="http://schemas.openxmlformats.org/officeDocument/2006/relationships/image" Target="../media/image8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7" Type="http://schemas.openxmlformats.org/officeDocument/2006/relationships/image" Target="../media/image23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22.png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90.png"/><Relationship Id="rId7" Type="http://schemas.openxmlformats.org/officeDocument/2006/relationships/image" Target="../media/image9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93.gif"/><Relationship Id="rId5" Type="http://schemas.openxmlformats.org/officeDocument/2006/relationships/image" Target="../media/image92.png"/><Relationship Id="rId4" Type="http://schemas.openxmlformats.org/officeDocument/2006/relationships/image" Target="../media/image9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7" Type="http://schemas.openxmlformats.org/officeDocument/2006/relationships/image" Target="../media/image101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es.wikipedia.org/wiki/Instrumentos_financieros" TargetMode="External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2.xml"/><Relationship Id="rId6" Type="http://schemas.openxmlformats.org/officeDocument/2006/relationships/hyperlink" Target="https://es.wikipedia.org/wiki/Capital_(econom%C3%ADa)" TargetMode="External"/><Relationship Id="rId5" Type="http://schemas.openxmlformats.org/officeDocument/2006/relationships/hyperlink" Target="https://es.wikipedia.org/wiki/Renta_fija" TargetMode="External"/><Relationship Id="rId4" Type="http://schemas.openxmlformats.org/officeDocument/2006/relationships/hyperlink" Target="https://es.wikipedia.org/wiki/Inversi%C3%B3n" TargetMode="Externa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5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5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4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4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4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5.sv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9.svg"/><Relationship Id="rId5" Type="http://schemas.openxmlformats.org/officeDocument/2006/relationships/image" Target="../media/image38.png"/><Relationship Id="rId4" Type="http://schemas.openxmlformats.org/officeDocument/2006/relationships/image" Target="../media/image37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Imagen que contiene escena, etapa, sostener, celular&#10;&#10;Descripción generada automáticamente">
            <a:extLst>
              <a:ext uri="{FF2B5EF4-FFF2-40B4-BE49-F238E27FC236}">
                <a16:creationId xmlns:a16="http://schemas.microsoft.com/office/drawing/2014/main" id="{A93ECC70-6FC5-5311-8539-B41FC06CE5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788" y="-84207"/>
            <a:ext cx="12329788" cy="6942207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56634E5D-726E-4BA5-9856-E81536EEB2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78404" y="2437686"/>
            <a:ext cx="4995622" cy="1982628"/>
          </a:xfrm>
        </p:spPr>
        <p:txBody>
          <a:bodyPr/>
          <a:lstStyle/>
          <a:p>
            <a:pPr algn="l"/>
            <a:r>
              <a:rPr lang="es-ES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MERCADO DE VALORES HONDUREÑO</a:t>
            </a:r>
            <a:endParaRPr lang="es-HN" sz="5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CF1729F-BF6B-4552-B803-DC57DF1459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78404" y="5747333"/>
            <a:ext cx="1321904" cy="475229"/>
          </a:xfrm>
        </p:spPr>
        <p:txBody>
          <a:bodyPr/>
          <a:lstStyle/>
          <a:p>
            <a:pPr algn="l"/>
            <a:r>
              <a:rPr lang="es-E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06-09-2024</a:t>
            </a:r>
            <a:endParaRPr lang="es-HN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B1CE6258-D37B-CDA2-F1BE-2BAC216E169D}"/>
              </a:ext>
            </a:extLst>
          </p:cNvPr>
          <p:cNvSpPr txBox="1"/>
          <p:nvPr/>
        </p:nvSpPr>
        <p:spPr>
          <a:xfrm>
            <a:off x="878404" y="5099081"/>
            <a:ext cx="3657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chemeClr val="bg1"/>
                </a:solidFill>
              </a:rPr>
              <a:t>MBA. Edgar Gutiérrez </a:t>
            </a:r>
            <a:r>
              <a:rPr lang="es-ES" sz="2000" b="1" dirty="0" err="1">
                <a:solidFill>
                  <a:schemeClr val="bg1"/>
                </a:solidFill>
              </a:rPr>
              <a:t>Valitutti</a:t>
            </a:r>
            <a:r>
              <a:rPr lang="es-ES" sz="2000" b="1" dirty="0">
                <a:solidFill>
                  <a:schemeClr val="bg1"/>
                </a:solidFill>
              </a:rPr>
              <a:t>,        Gerente General</a:t>
            </a:r>
            <a:endParaRPr lang="es-HN" sz="2000" b="1" dirty="0">
              <a:solidFill>
                <a:schemeClr val="bg1"/>
              </a:solidFill>
            </a:endParaRPr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7CBBBEB3-5911-B044-6803-A4BF14531267}"/>
              </a:ext>
            </a:extLst>
          </p:cNvPr>
          <p:cNvSpPr txBox="1">
            <a:spLocks/>
          </p:cNvSpPr>
          <p:nvPr/>
        </p:nvSpPr>
        <p:spPr>
          <a:xfrm>
            <a:off x="878404" y="4352861"/>
            <a:ext cx="3743292" cy="716404"/>
          </a:xfrm>
          <a:prstGeom prst="rect">
            <a:avLst/>
          </a:prstGeom>
        </p:spPr>
        <p:txBody>
          <a:bodyPr/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2400" dirty="0">
                <a:solidFill>
                  <a:srgbClr val="017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Semana del Mercado de Valores</a:t>
            </a:r>
            <a:endParaRPr lang="es-HN" sz="2800" dirty="0">
              <a:solidFill>
                <a:srgbClr val="0173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55438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17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endParaRPr/>
          </a:p>
        </p:txBody>
      </p:sp>
      <p:sp>
        <p:nvSpPr>
          <p:cNvPr id="218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19" name="14.jpg" descr="1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de la pantalla de un celular con letras&#10;&#10;Descripción generada automáticamente con confianza baja">
            <a:extLst>
              <a:ext uri="{FF2B5EF4-FFF2-40B4-BE49-F238E27FC236}">
                <a16:creationId xmlns:a16="http://schemas.microsoft.com/office/drawing/2014/main" id="{175AAC80-65C4-0FD2-7E9A-6D57020A96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Subtítulo 1">
            <a:extLst>
              <a:ext uri="{FF2B5EF4-FFF2-40B4-BE49-F238E27FC236}">
                <a16:creationId xmlns:a16="http://schemas.microsoft.com/office/drawing/2014/main" id="{2B5224E9-DCC6-C051-1C6E-B074A17B5C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19421" y="1378668"/>
            <a:ext cx="6038132" cy="711200"/>
          </a:xfrm>
        </p:spPr>
        <p:txBody>
          <a:bodyPr/>
          <a:lstStyle/>
          <a:p>
            <a:pPr algn="ctr"/>
            <a:r>
              <a:rPr lang="es-HN" sz="3600" b="1" dirty="0">
                <a:solidFill>
                  <a:srgbClr val="012E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NORMATIVA APLICABLE</a:t>
            </a:r>
          </a:p>
        </p:txBody>
      </p:sp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0D0C88AD-4AD6-C75A-C7E1-5E6428645C9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6693884"/>
              </p:ext>
            </p:extLst>
          </p:nvPr>
        </p:nvGraphicFramePr>
        <p:xfrm>
          <a:off x="195812" y="1031088"/>
          <a:ext cx="11885351" cy="52588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0645731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2B4EAA81-09B2-1580-1D99-FD7C9AC129CD}"/>
              </a:ext>
            </a:extLst>
          </p:cNvPr>
          <p:cNvSpPr txBox="1">
            <a:spLocks/>
          </p:cNvSpPr>
          <p:nvPr/>
        </p:nvSpPr>
        <p:spPr>
          <a:xfrm>
            <a:off x="294643" y="1048854"/>
            <a:ext cx="11523732" cy="1034945"/>
          </a:xfrm>
          <a:prstGeom prst="rect">
            <a:avLst/>
          </a:prstGeom>
        </p:spPr>
        <p:txBody>
          <a:bodyPr anchor="b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</a:t>
            </a:r>
            <a:r>
              <a:rPr lang="es-E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4800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BCV</a:t>
            </a:r>
            <a:r>
              <a:rPr lang="es-ES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ESTA PROMOVIENDO UN </a:t>
            </a:r>
            <a:r>
              <a:rPr lang="es-ES" sz="4800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CAMBIO…</a:t>
            </a:r>
            <a:endParaRPr lang="es-HN" sz="4800" b="1" dirty="0">
              <a:solidFill>
                <a:schemeClr val="accent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upo 5">
            <a:extLst>
              <a:ext uri="{FF2B5EF4-FFF2-40B4-BE49-F238E27FC236}">
                <a16:creationId xmlns:a16="http://schemas.microsoft.com/office/drawing/2014/main" id="{3A2EB5E8-82D5-D057-42B9-A39E4D3C60D0}"/>
              </a:ext>
            </a:extLst>
          </p:cNvPr>
          <p:cNvGrpSpPr/>
          <p:nvPr/>
        </p:nvGrpSpPr>
        <p:grpSpPr>
          <a:xfrm>
            <a:off x="373625" y="4710291"/>
            <a:ext cx="2499903" cy="1239721"/>
            <a:chOff x="721" y="1970234"/>
            <a:chExt cx="2074607" cy="1239721"/>
          </a:xfrm>
        </p:grpSpPr>
        <p:sp>
          <p:nvSpPr>
            <p:cNvPr id="19" name="Rectángulo 18">
              <a:extLst>
                <a:ext uri="{FF2B5EF4-FFF2-40B4-BE49-F238E27FC236}">
                  <a16:creationId xmlns:a16="http://schemas.microsoft.com/office/drawing/2014/main" id="{9D598A46-DA10-46C3-1717-A2F988B8A118}"/>
                </a:ext>
              </a:extLst>
            </p:cNvPr>
            <p:cNvSpPr/>
            <p:nvPr/>
          </p:nvSpPr>
          <p:spPr>
            <a:xfrm>
              <a:off x="722" y="1970234"/>
              <a:ext cx="1590820" cy="1239721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s-HN"/>
            </a:p>
          </p:txBody>
        </p:sp>
        <p:sp>
          <p:nvSpPr>
            <p:cNvPr id="20" name="CuadroTexto 19">
              <a:extLst>
                <a:ext uri="{FF2B5EF4-FFF2-40B4-BE49-F238E27FC236}">
                  <a16:creationId xmlns:a16="http://schemas.microsoft.com/office/drawing/2014/main" id="{5C7DBC6B-0FCB-9DB4-C97B-440D2414E00D}"/>
                </a:ext>
              </a:extLst>
            </p:cNvPr>
            <p:cNvSpPr txBox="1"/>
            <p:nvPr/>
          </p:nvSpPr>
          <p:spPr>
            <a:xfrm>
              <a:off x="721" y="1970234"/>
              <a:ext cx="2074607" cy="123972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marL="0" lvl="0" indent="0" algn="just" defTabSz="7112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kern="1200" dirty="0">
                  <a:latin typeface="Arial" panose="020B0604020202020204" pitchFamily="34" charset="0"/>
                  <a:cs typeface="Arial" panose="020B0604020202020204" pitchFamily="34" charset="0"/>
                </a:rPr>
                <a:t>Para propiciar que más emisores se financien por medio de la Bolsa.</a:t>
              </a:r>
              <a:endParaRPr lang="en-US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" name="Grupo 7">
            <a:extLst>
              <a:ext uri="{FF2B5EF4-FFF2-40B4-BE49-F238E27FC236}">
                <a16:creationId xmlns:a16="http://schemas.microsoft.com/office/drawing/2014/main" id="{C49E8E1D-48AB-F316-4AC5-A052DB32B35C}"/>
              </a:ext>
            </a:extLst>
          </p:cNvPr>
          <p:cNvGrpSpPr/>
          <p:nvPr/>
        </p:nvGrpSpPr>
        <p:grpSpPr>
          <a:xfrm>
            <a:off x="3243041" y="4710291"/>
            <a:ext cx="2333368" cy="1239721"/>
            <a:chOff x="1869936" y="1970234"/>
            <a:chExt cx="1789240" cy="1239721"/>
          </a:xfrm>
        </p:grpSpPr>
        <p:sp>
          <p:nvSpPr>
            <p:cNvPr id="17" name="Rectángulo 16">
              <a:extLst>
                <a:ext uri="{FF2B5EF4-FFF2-40B4-BE49-F238E27FC236}">
                  <a16:creationId xmlns:a16="http://schemas.microsoft.com/office/drawing/2014/main" id="{4725E717-501E-7EB7-07B2-5614AB2CF5E3}"/>
                </a:ext>
              </a:extLst>
            </p:cNvPr>
            <p:cNvSpPr/>
            <p:nvPr/>
          </p:nvSpPr>
          <p:spPr>
            <a:xfrm>
              <a:off x="1869936" y="1970234"/>
              <a:ext cx="1590820" cy="1239721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s-HN"/>
            </a:p>
          </p:txBody>
        </p:sp>
        <p:sp>
          <p:nvSpPr>
            <p:cNvPr id="18" name="CuadroTexto 17">
              <a:extLst>
                <a:ext uri="{FF2B5EF4-FFF2-40B4-BE49-F238E27FC236}">
                  <a16:creationId xmlns:a16="http://schemas.microsoft.com/office/drawing/2014/main" id="{3273393A-3AFB-E305-EFC2-4AC01D6D3524}"/>
                </a:ext>
              </a:extLst>
            </p:cNvPr>
            <p:cNvSpPr txBox="1"/>
            <p:nvPr/>
          </p:nvSpPr>
          <p:spPr>
            <a:xfrm>
              <a:off x="1869936" y="1970234"/>
              <a:ext cx="1789240" cy="123972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marL="0" lvl="0" indent="0" algn="just" defTabSz="7112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kern="1200" dirty="0">
                  <a:latin typeface="Arial" panose="020B0604020202020204" pitchFamily="34" charset="0"/>
                  <a:cs typeface="Arial" panose="020B0604020202020204" pitchFamily="34" charset="0"/>
                </a:rPr>
                <a:t>Para que exista un Mercado de Valores que contribuya con el crecimiento económico.</a:t>
              </a:r>
              <a:endParaRPr lang="en-US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" name="Grupo 9">
            <a:extLst>
              <a:ext uri="{FF2B5EF4-FFF2-40B4-BE49-F238E27FC236}">
                <a16:creationId xmlns:a16="http://schemas.microsoft.com/office/drawing/2014/main" id="{9263BF59-7F3C-0456-A04A-6A3BC4ABF9BD}"/>
              </a:ext>
            </a:extLst>
          </p:cNvPr>
          <p:cNvGrpSpPr/>
          <p:nvPr/>
        </p:nvGrpSpPr>
        <p:grpSpPr>
          <a:xfrm>
            <a:off x="5945922" y="4710291"/>
            <a:ext cx="2789237" cy="1763294"/>
            <a:chOff x="3739149" y="1970234"/>
            <a:chExt cx="2789237" cy="1239721"/>
          </a:xfrm>
        </p:grpSpPr>
        <p:sp>
          <p:nvSpPr>
            <p:cNvPr id="15" name="Rectángulo 14">
              <a:extLst>
                <a:ext uri="{FF2B5EF4-FFF2-40B4-BE49-F238E27FC236}">
                  <a16:creationId xmlns:a16="http://schemas.microsoft.com/office/drawing/2014/main" id="{5130E741-262E-5CA7-C3B1-3BDE0B52D479}"/>
                </a:ext>
              </a:extLst>
            </p:cNvPr>
            <p:cNvSpPr/>
            <p:nvPr/>
          </p:nvSpPr>
          <p:spPr>
            <a:xfrm>
              <a:off x="3739150" y="1970234"/>
              <a:ext cx="1590820" cy="1239721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s-HN"/>
            </a:p>
          </p:txBody>
        </p:sp>
        <p:sp>
          <p:nvSpPr>
            <p:cNvPr id="16" name="CuadroTexto 15">
              <a:extLst>
                <a:ext uri="{FF2B5EF4-FFF2-40B4-BE49-F238E27FC236}">
                  <a16:creationId xmlns:a16="http://schemas.microsoft.com/office/drawing/2014/main" id="{A2BA7357-75E5-906A-4B36-C1899C216EE8}"/>
                </a:ext>
              </a:extLst>
            </p:cNvPr>
            <p:cNvSpPr txBox="1"/>
            <p:nvPr/>
          </p:nvSpPr>
          <p:spPr>
            <a:xfrm>
              <a:off x="3739149" y="1970234"/>
              <a:ext cx="2789237" cy="123972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marL="0" lvl="0" indent="0" algn="just" defTabSz="7112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kern="1200" dirty="0">
                  <a:latin typeface="Arial" panose="020B0604020202020204" pitchFamily="34" charset="0"/>
                  <a:cs typeface="Arial" panose="020B0604020202020204" pitchFamily="34" charset="0"/>
                </a:rPr>
                <a:t>Para que se cuente con más instrumentos de Inversión, </a:t>
              </a:r>
              <a:r>
                <a:rPr lang="es-ES" strike="noStrike" kern="1200" dirty="0">
                  <a:latin typeface="Arial" panose="020B0604020202020204" pitchFamily="34" charset="0"/>
                  <a:cs typeface="Arial" panose="020B0604020202020204" pitchFamily="34" charset="0"/>
                </a:rPr>
                <a:t>para  </a:t>
              </a:r>
              <a:r>
                <a:rPr lang="es-ES" kern="1200" dirty="0">
                  <a:latin typeface="Arial" panose="020B0604020202020204" pitchFamily="34" charset="0"/>
                  <a:cs typeface="Arial" panose="020B0604020202020204" pitchFamily="34" charset="0"/>
                </a:rPr>
                <a:t>diversificar el portafolio de inversión.</a:t>
              </a:r>
              <a:endParaRPr lang="en-US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upo 11">
            <a:extLst>
              <a:ext uri="{FF2B5EF4-FFF2-40B4-BE49-F238E27FC236}">
                <a16:creationId xmlns:a16="http://schemas.microsoft.com/office/drawing/2014/main" id="{12D74211-7135-E826-722B-61F87796DA81}"/>
              </a:ext>
            </a:extLst>
          </p:cNvPr>
          <p:cNvGrpSpPr/>
          <p:nvPr/>
        </p:nvGrpSpPr>
        <p:grpSpPr>
          <a:xfrm>
            <a:off x="9104672" y="4710291"/>
            <a:ext cx="2713706" cy="1239721"/>
            <a:chOff x="5608364" y="1970234"/>
            <a:chExt cx="1590821" cy="1239721"/>
          </a:xfrm>
        </p:grpSpPr>
        <p:sp>
          <p:nvSpPr>
            <p:cNvPr id="13" name="Rectángulo 12">
              <a:extLst>
                <a:ext uri="{FF2B5EF4-FFF2-40B4-BE49-F238E27FC236}">
                  <a16:creationId xmlns:a16="http://schemas.microsoft.com/office/drawing/2014/main" id="{23AF9DB0-A984-07A1-2C81-BEA0D118EEE3}"/>
                </a:ext>
              </a:extLst>
            </p:cNvPr>
            <p:cNvSpPr/>
            <p:nvPr/>
          </p:nvSpPr>
          <p:spPr>
            <a:xfrm>
              <a:off x="5608364" y="1970234"/>
              <a:ext cx="1590820" cy="1239721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s-HN"/>
            </a:p>
          </p:txBody>
        </p:sp>
        <p:sp>
          <p:nvSpPr>
            <p:cNvPr id="14" name="CuadroTexto 13">
              <a:extLst>
                <a:ext uri="{FF2B5EF4-FFF2-40B4-BE49-F238E27FC236}">
                  <a16:creationId xmlns:a16="http://schemas.microsoft.com/office/drawing/2014/main" id="{E6FC9D64-16F6-D5F4-8A96-EBE9CE241F3E}"/>
                </a:ext>
              </a:extLst>
            </p:cNvPr>
            <p:cNvSpPr txBox="1"/>
            <p:nvPr/>
          </p:nvSpPr>
          <p:spPr>
            <a:xfrm>
              <a:off x="5608365" y="1970234"/>
              <a:ext cx="1590820" cy="123972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marL="0" lvl="0" indent="0" algn="just" defTabSz="7112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kern="1200" dirty="0">
                  <a:latin typeface="Arial" panose="020B0604020202020204" pitchFamily="34" charset="0"/>
                  <a:cs typeface="Arial" panose="020B0604020202020204" pitchFamily="34" charset="0"/>
                </a:rPr>
                <a:t>Para contar con un mercado secundario profundo y líquido.</a:t>
              </a:r>
              <a:endParaRPr lang="en-US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22" name="Conector recto 21">
            <a:extLst>
              <a:ext uri="{FF2B5EF4-FFF2-40B4-BE49-F238E27FC236}">
                <a16:creationId xmlns:a16="http://schemas.microsoft.com/office/drawing/2014/main" id="{0DFCC802-B0F5-EB44-9779-04667BD18C57}"/>
              </a:ext>
            </a:extLst>
          </p:cNvPr>
          <p:cNvCxnSpPr>
            <a:cxnSpLocks/>
          </p:cNvCxnSpPr>
          <p:nvPr/>
        </p:nvCxnSpPr>
        <p:spPr>
          <a:xfrm>
            <a:off x="3085725" y="4710291"/>
            <a:ext cx="0" cy="1121946"/>
          </a:xfrm>
          <a:prstGeom prst="line">
            <a:avLst/>
          </a:prstGeom>
          <a:ln>
            <a:solidFill>
              <a:srgbClr val="1203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recto 22">
            <a:extLst>
              <a:ext uri="{FF2B5EF4-FFF2-40B4-BE49-F238E27FC236}">
                <a16:creationId xmlns:a16="http://schemas.microsoft.com/office/drawing/2014/main" id="{7BABDE17-A845-972E-75BC-14C10158628B}"/>
              </a:ext>
            </a:extLst>
          </p:cNvPr>
          <p:cNvCxnSpPr>
            <a:cxnSpLocks/>
          </p:cNvCxnSpPr>
          <p:nvPr/>
        </p:nvCxnSpPr>
        <p:spPr>
          <a:xfrm>
            <a:off x="8970331" y="4710291"/>
            <a:ext cx="0" cy="1121946"/>
          </a:xfrm>
          <a:prstGeom prst="line">
            <a:avLst/>
          </a:prstGeom>
          <a:ln>
            <a:solidFill>
              <a:srgbClr val="1203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cto 23">
            <a:extLst>
              <a:ext uri="{FF2B5EF4-FFF2-40B4-BE49-F238E27FC236}">
                <a16:creationId xmlns:a16="http://schemas.microsoft.com/office/drawing/2014/main" id="{BF4E7906-A028-A790-F022-D98AB62FFA04}"/>
              </a:ext>
            </a:extLst>
          </p:cNvPr>
          <p:cNvCxnSpPr>
            <a:cxnSpLocks/>
          </p:cNvCxnSpPr>
          <p:nvPr/>
        </p:nvCxnSpPr>
        <p:spPr>
          <a:xfrm>
            <a:off x="5760099" y="4710291"/>
            <a:ext cx="0" cy="1121946"/>
          </a:xfrm>
          <a:prstGeom prst="line">
            <a:avLst/>
          </a:prstGeom>
          <a:ln>
            <a:solidFill>
              <a:srgbClr val="1203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Gráfico 25" descr="Dólar con relleno sólido">
            <a:extLst>
              <a:ext uri="{FF2B5EF4-FFF2-40B4-BE49-F238E27FC236}">
                <a16:creationId xmlns:a16="http://schemas.microsoft.com/office/drawing/2014/main" id="{11FF68F8-81D0-5443-EBF5-F7CD4874DC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04324" y="3620728"/>
            <a:ext cx="914400" cy="914400"/>
          </a:xfrm>
          <a:prstGeom prst="rect">
            <a:avLst/>
          </a:prstGeom>
        </p:spPr>
      </p:pic>
      <p:pic>
        <p:nvPicPr>
          <p:cNvPr id="28" name="Gráfico 27" descr="Hipoteca con relleno sólido">
            <a:extLst>
              <a:ext uri="{FF2B5EF4-FFF2-40B4-BE49-F238E27FC236}">
                <a16:creationId xmlns:a16="http://schemas.microsoft.com/office/drawing/2014/main" id="{4AF37E57-5AC4-C804-8C15-4A9BF79F7B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66376" y="3672346"/>
            <a:ext cx="914400" cy="914400"/>
          </a:xfrm>
          <a:prstGeom prst="rect">
            <a:avLst/>
          </a:prstGeom>
        </p:spPr>
      </p:pic>
      <p:pic>
        <p:nvPicPr>
          <p:cNvPr id="30" name="Gráfico 29" descr="Crecimiento empresarial con relleno sólido">
            <a:extLst>
              <a:ext uri="{FF2B5EF4-FFF2-40B4-BE49-F238E27FC236}">
                <a16:creationId xmlns:a16="http://schemas.microsoft.com/office/drawing/2014/main" id="{7728A047-13BE-1DC5-FF82-BFA7A4B8BD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952525" y="3672346"/>
            <a:ext cx="914400" cy="914400"/>
          </a:xfrm>
          <a:prstGeom prst="rect">
            <a:avLst/>
          </a:prstGeom>
        </p:spPr>
      </p:pic>
      <p:pic>
        <p:nvPicPr>
          <p:cNvPr id="32" name="Gráfico 31" descr="Hucha con relleno sólido">
            <a:extLst>
              <a:ext uri="{FF2B5EF4-FFF2-40B4-BE49-F238E27FC236}">
                <a16:creationId xmlns:a16="http://schemas.microsoft.com/office/drawing/2014/main" id="{97DB1ACC-9ACF-3F77-907E-A07FBA724F9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978424" y="3692008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332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n 15" descr="Interfaz de usuario gráfica&#10;&#10;Descripción generada automáticamente con confianza baja">
            <a:extLst>
              <a:ext uri="{FF2B5EF4-FFF2-40B4-BE49-F238E27FC236}">
                <a16:creationId xmlns:a16="http://schemas.microsoft.com/office/drawing/2014/main" id="{F62958B4-3583-895C-DC61-946BFE22E3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20" y="0"/>
            <a:ext cx="12175160" cy="6858000"/>
          </a:xfrm>
          <a:prstGeom prst="rect">
            <a:avLst/>
          </a:prstGeom>
        </p:spPr>
      </p:pic>
      <p:sp>
        <p:nvSpPr>
          <p:cNvPr id="2" name="Subtítulo 1">
            <a:extLst>
              <a:ext uri="{FF2B5EF4-FFF2-40B4-BE49-F238E27FC236}">
                <a16:creationId xmlns:a16="http://schemas.microsoft.com/office/drawing/2014/main" id="{CABF1FBF-D3BE-0273-F7DF-567A263FFF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69998" y="706303"/>
            <a:ext cx="3280971" cy="711200"/>
          </a:xfrm>
        </p:spPr>
        <p:txBody>
          <a:bodyPr anchor="ctr"/>
          <a:lstStyle/>
          <a:p>
            <a:pPr algn="ctr"/>
            <a:r>
              <a:rPr lang="es-HN" sz="3600" b="1" dirty="0">
                <a:solidFill>
                  <a:srgbClr val="012E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EMISORES</a:t>
            </a:r>
          </a:p>
        </p:txBody>
      </p:sp>
      <p:grpSp>
        <p:nvGrpSpPr>
          <p:cNvPr id="17" name="Grupo 16">
            <a:extLst>
              <a:ext uri="{FF2B5EF4-FFF2-40B4-BE49-F238E27FC236}">
                <a16:creationId xmlns:a16="http://schemas.microsoft.com/office/drawing/2014/main" id="{15C57006-B5D4-0736-53CD-221F18743809}"/>
              </a:ext>
            </a:extLst>
          </p:cNvPr>
          <p:cNvGrpSpPr/>
          <p:nvPr/>
        </p:nvGrpSpPr>
        <p:grpSpPr>
          <a:xfrm>
            <a:off x="1494670" y="1550674"/>
            <a:ext cx="9202659" cy="4147761"/>
            <a:chOff x="471233" y="1550674"/>
            <a:chExt cx="10910159" cy="4917354"/>
          </a:xfrm>
        </p:grpSpPr>
        <p:pic>
          <p:nvPicPr>
            <p:cNvPr id="4" name="Imagen 3" descr="Logotipo&#10;&#10;Descripción generada automáticamente">
              <a:extLst>
                <a:ext uri="{FF2B5EF4-FFF2-40B4-BE49-F238E27FC236}">
                  <a16:creationId xmlns:a16="http://schemas.microsoft.com/office/drawing/2014/main" id="{DB384059-C548-9608-104E-361D75E1500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1233" y="1780136"/>
              <a:ext cx="2517752" cy="499134"/>
            </a:xfrm>
            <a:prstGeom prst="rect">
              <a:avLst/>
            </a:prstGeom>
          </p:spPr>
        </p:pic>
        <p:pic>
          <p:nvPicPr>
            <p:cNvPr id="5" name="Imagen 4" descr="Un dibujo de un perro&#10;&#10;Descripción generada automáticamente con confianza media">
              <a:extLst>
                <a:ext uri="{FF2B5EF4-FFF2-40B4-BE49-F238E27FC236}">
                  <a16:creationId xmlns:a16="http://schemas.microsoft.com/office/drawing/2014/main" id="{2BDE1217-0944-8CE2-201D-62184F67277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26520" y="1550674"/>
              <a:ext cx="1596703" cy="755773"/>
            </a:xfrm>
            <a:prstGeom prst="rect">
              <a:avLst/>
            </a:prstGeom>
          </p:spPr>
        </p:pic>
        <p:pic>
          <p:nvPicPr>
            <p:cNvPr id="6" name="Imagen 5" descr="Logotipo&#10;&#10;Descripción generada automáticamente">
              <a:extLst>
                <a:ext uri="{FF2B5EF4-FFF2-40B4-BE49-F238E27FC236}">
                  <a16:creationId xmlns:a16="http://schemas.microsoft.com/office/drawing/2014/main" id="{830008F4-D3A2-6E8C-A4F0-587B2685F6A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50209" y="2784275"/>
              <a:ext cx="2296020" cy="755773"/>
            </a:xfrm>
            <a:prstGeom prst="rect">
              <a:avLst/>
            </a:prstGeom>
          </p:spPr>
        </p:pic>
        <p:pic>
          <p:nvPicPr>
            <p:cNvPr id="7" name="Imagen 6" descr="Logotipo&#10;&#10;Descripción generada automáticamente">
              <a:extLst>
                <a:ext uri="{FF2B5EF4-FFF2-40B4-BE49-F238E27FC236}">
                  <a16:creationId xmlns:a16="http://schemas.microsoft.com/office/drawing/2014/main" id="{4A05DAD0-5CAD-9039-85ED-F4518ED2A06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5368" y="2895241"/>
              <a:ext cx="1889481" cy="644807"/>
            </a:xfrm>
            <a:prstGeom prst="rect">
              <a:avLst/>
            </a:prstGeom>
          </p:spPr>
        </p:pic>
        <p:pic>
          <p:nvPicPr>
            <p:cNvPr id="8" name="Imagen 7" descr="Imagen que contiene parada, camioneta, firmar, estacionado&#10;&#10;Descripción generada automáticamente">
              <a:extLst>
                <a:ext uri="{FF2B5EF4-FFF2-40B4-BE49-F238E27FC236}">
                  <a16:creationId xmlns:a16="http://schemas.microsoft.com/office/drawing/2014/main" id="{2225C7BB-6982-C6EB-9ED4-A94E161A028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77589" y="1565553"/>
              <a:ext cx="2003803" cy="726016"/>
            </a:xfrm>
            <a:prstGeom prst="rect">
              <a:avLst/>
            </a:prstGeom>
          </p:spPr>
        </p:pic>
        <p:pic>
          <p:nvPicPr>
            <p:cNvPr id="9" name="Imagen 8" descr="Imagen que contiene dibujo, parada, plato, alimentos&#10;&#10;Descripción generada automáticamente">
              <a:extLst>
                <a:ext uri="{FF2B5EF4-FFF2-40B4-BE49-F238E27FC236}">
                  <a16:creationId xmlns:a16="http://schemas.microsoft.com/office/drawing/2014/main" id="{FA8B5474-5CBF-2C8D-6147-159721AAF1A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56891" y="1799484"/>
              <a:ext cx="2003803" cy="492085"/>
            </a:xfrm>
            <a:prstGeom prst="rect">
              <a:avLst/>
            </a:prstGeom>
          </p:spPr>
        </p:pic>
        <p:pic>
          <p:nvPicPr>
            <p:cNvPr id="10" name="Imagen 9" descr="Logotipo, nombre de la empresa&#10;&#10;Descripción generada automáticamente">
              <a:extLst>
                <a:ext uri="{FF2B5EF4-FFF2-40B4-BE49-F238E27FC236}">
                  <a16:creationId xmlns:a16="http://schemas.microsoft.com/office/drawing/2014/main" id="{7C4004EB-2AFB-2299-FFBB-9DD013D4D3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502" b="21912"/>
            <a:stretch/>
          </p:blipFill>
          <p:spPr>
            <a:xfrm>
              <a:off x="6397549" y="2784275"/>
              <a:ext cx="2440564" cy="1088068"/>
            </a:xfrm>
            <a:prstGeom prst="rect">
              <a:avLst/>
            </a:prstGeom>
          </p:spPr>
        </p:pic>
        <p:pic>
          <p:nvPicPr>
            <p:cNvPr id="11" name="Imagen 10" descr="Texto&#10;&#10;Descripción generada automáticamente">
              <a:extLst>
                <a:ext uri="{FF2B5EF4-FFF2-40B4-BE49-F238E27FC236}">
                  <a16:creationId xmlns:a16="http://schemas.microsoft.com/office/drawing/2014/main" id="{0E06AC94-D4B6-081C-4B6E-C46B00F9531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26022" y="5379841"/>
              <a:ext cx="2003803" cy="987094"/>
            </a:xfrm>
            <a:prstGeom prst="rect">
              <a:avLst/>
            </a:prstGeom>
          </p:spPr>
        </p:pic>
        <p:pic>
          <p:nvPicPr>
            <p:cNvPr id="12" name="Imagen 11" descr="Logotipo, nombre de la empresa&#10;&#10;Descripción generada automáticamente">
              <a:extLst>
                <a:ext uri="{FF2B5EF4-FFF2-40B4-BE49-F238E27FC236}">
                  <a16:creationId xmlns:a16="http://schemas.microsoft.com/office/drawing/2014/main" id="{5C756F17-7206-7423-F291-0C6CBA9C74D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23223" y="4151601"/>
              <a:ext cx="1542836" cy="838498"/>
            </a:xfrm>
            <a:prstGeom prst="rect">
              <a:avLst/>
            </a:prstGeom>
          </p:spPr>
        </p:pic>
        <p:pic>
          <p:nvPicPr>
            <p:cNvPr id="14" name="Imagen 13" descr="Texto&#10;&#10;Descripción generada automáticamente">
              <a:extLst>
                <a:ext uri="{FF2B5EF4-FFF2-40B4-BE49-F238E27FC236}">
                  <a16:creationId xmlns:a16="http://schemas.microsoft.com/office/drawing/2014/main" id="{6F2FD7EB-C97F-AFE9-D231-AC7A6B309C5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56911" y="2784275"/>
              <a:ext cx="1645157" cy="987095"/>
            </a:xfrm>
            <a:prstGeom prst="rect">
              <a:avLst/>
            </a:prstGeom>
          </p:spPr>
        </p:pic>
        <p:pic>
          <p:nvPicPr>
            <p:cNvPr id="15" name="Imagen 14" descr="Logotipo, nombre de la empresa&#10;&#10;Descripción generada automáticamente">
              <a:extLst>
                <a:ext uri="{FF2B5EF4-FFF2-40B4-BE49-F238E27FC236}">
                  <a16:creationId xmlns:a16="http://schemas.microsoft.com/office/drawing/2014/main" id="{2E37CEE3-BD1E-8AD1-96EB-8F82953D22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4489" y="4151601"/>
              <a:ext cx="1776404" cy="935573"/>
            </a:xfrm>
            <a:prstGeom prst="rect">
              <a:avLst/>
            </a:prstGeom>
          </p:spPr>
        </p:pic>
        <p:pic>
          <p:nvPicPr>
            <p:cNvPr id="18" name="Imagen 17">
              <a:extLst>
                <a:ext uri="{FF2B5EF4-FFF2-40B4-BE49-F238E27FC236}">
                  <a16:creationId xmlns:a16="http://schemas.microsoft.com/office/drawing/2014/main" id="{4A658320-50EC-2B00-9DBE-76512AD1038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2330048" y="4151601"/>
              <a:ext cx="1905677" cy="838498"/>
            </a:xfrm>
            <a:prstGeom prst="rect">
              <a:avLst/>
            </a:prstGeom>
          </p:spPr>
        </p:pic>
        <p:pic>
          <p:nvPicPr>
            <p:cNvPr id="1026" name="Picture 2" descr="Alutech #1 En techos y materiales para la construcción">
              <a:extLst>
                <a:ext uri="{FF2B5EF4-FFF2-40B4-BE49-F238E27FC236}">
                  <a16:creationId xmlns:a16="http://schemas.microsoft.com/office/drawing/2014/main" id="{28888AE3-2026-5CBD-9672-4D123C1D767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35015" y="5479853"/>
              <a:ext cx="2182718" cy="8537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" name="Picture 2" descr="Aldesa - Proveedores - Recursos Humanos">
              <a:extLst>
                <a:ext uri="{FF2B5EF4-FFF2-40B4-BE49-F238E27FC236}">
                  <a16:creationId xmlns:a16="http://schemas.microsoft.com/office/drawing/2014/main" id="{DB4D902E-B1EC-DE4E-2A1F-495B0518C15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259" t="29147" r="25005" b="40284"/>
            <a:stretch/>
          </p:blipFill>
          <p:spPr bwMode="auto">
            <a:xfrm>
              <a:off x="816693" y="5191110"/>
              <a:ext cx="2466193" cy="12769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0896987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nterfaz de usuario gráfica, Sitio web&#10;&#10;Descripción generada automáticamente">
            <a:extLst>
              <a:ext uri="{FF2B5EF4-FFF2-40B4-BE49-F238E27FC236}">
                <a16:creationId xmlns:a16="http://schemas.microsoft.com/office/drawing/2014/main" id="{39D2E1AA-145E-CEE9-6FA5-4DE3E40A24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4034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Interfaz de usuario gráfica&#10;&#10;Descripción generada automáticamente">
            <a:extLst>
              <a:ext uri="{FF2B5EF4-FFF2-40B4-BE49-F238E27FC236}">
                <a16:creationId xmlns:a16="http://schemas.microsoft.com/office/drawing/2014/main" id="{DE88F920-DD24-775E-1009-403C9469B0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Subtítulo 1">
            <a:extLst>
              <a:ext uri="{FF2B5EF4-FFF2-40B4-BE49-F238E27FC236}">
                <a16:creationId xmlns:a16="http://schemas.microsoft.com/office/drawing/2014/main" id="{92F1E0D1-989B-6426-043A-7B03E68FAB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01856" y="2779990"/>
            <a:ext cx="3366494" cy="1599882"/>
          </a:xfrm>
        </p:spPr>
        <p:txBody>
          <a:bodyPr/>
          <a:lstStyle/>
          <a:p>
            <a:r>
              <a:rPr lang="es-HN" sz="4800" b="1" dirty="0">
                <a:latin typeface="Arial" panose="020B0604020202020204" pitchFamily="34" charset="0"/>
                <a:cs typeface="Arial" panose="020B0604020202020204" pitchFamily="34" charset="0"/>
              </a:rPr>
              <a:t>CASAS DE BOLSA</a:t>
            </a:r>
            <a:endParaRPr lang="es-HN" sz="4800" dirty="0"/>
          </a:p>
        </p:txBody>
      </p:sp>
      <p:grpSp>
        <p:nvGrpSpPr>
          <p:cNvPr id="9" name="Grupo 8">
            <a:extLst>
              <a:ext uri="{FF2B5EF4-FFF2-40B4-BE49-F238E27FC236}">
                <a16:creationId xmlns:a16="http://schemas.microsoft.com/office/drawing/2014/main" id="{A1B6206C-B9A2-4F27-F30B-ECC892A5635B}"/>
              </a:ext>
            </a:extLst>
          </p:cNvPr>
          <p:cNvGrpSpPr/>
          <p:nvPr/>
        </p:nvGrpSpPr>
        <p:grpSpPr>
          <a:xfrm>
            <a:off x="7330673" y="1181272"/>
            <a:ext cx="3892725" cy="4495455"/>
            <a:chOff x="7025873" y="981057"/>
            <a:chExt cx="4385823" cy="5064902"/>
          </a:xfrm>
        </p:grpSpPr>
        <p:pic>
          <p:nvPicPr>
            <p:cNvPr id="4" name="Imagen 3" descr="Imagen que contiene dibujo, señal&#10;&#10;Descripción generada automáticamente">
              <a:extLst>
                <a:ext uri="{FF2B5EF4-FFF2-40B4-BE49-F238E27FC236}">
                  <a16:creationId xmlns:a16="http://schemas.microsoft.com/office/drawing/2014/main" id="{58C39AA0-840E-2998-1DD1-DFD06B70BE3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83480" y="981057"/>
              <a:ext cx="1470608" cy="1009908"/>
            </a:xfrm>
            <a:prstGeom prst="rect">
              <a:avLst/>
            </a:prstGeom>
          </p:spPr>
        </p:pic>
        <p:pic>
          <p:nvPicPr>
            <p:cNvPr id="5" name="Imagen 4" descr="Imagen que contiene dibujo&#10;&#10;Descripción generada automáticamente">
              <a:extLst>
                <a:ext uri="{FF2B5EF4-FFF2-40B4-BE49-F238E27FC236}">
                  <a16:creationId xmlns:a16="http://schemas.microsoft.com/office/drawing/2014/main" id="{059B7DB6-9599-5E46-EFB2-70E8CB62D67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25873" y="4263276"/>
              <a:ext cx="4385823" cy="738709"/>
            </a:xfrm>
            <a:prstGeom prst="rect">
              <a:avLst/>
            </a:prstGeom>
          </p:spPr>
        </p:pic>
        <p:pic>
          <p:nvPicPr>
            <p:cNvPr id="6" name="Imagen 5" descr="Imagen que contiene dibujo&#10;&#10;Descripción generada automáticamente">
              <a:extLst>
                <a:ext uri="{FF2B5EF4-FFF2-40B4-BE49-F238E27FC236}">
                  <a16:creationId xmlns:a16="http://schemas.microsoft.com/office/drawing/2014/main" id="{88AC10DB-2E8D-DA88-C06D-F2E7D78FDD0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93475" y="5231324"/>
              <a:ext cx="3050620" cy="814635"/>
            </a:xfrm>
            <a:prstGeom prst="rect">
              <a:avLst/>
            </a:prstGeom>
          </p:spPr>
        </p:pic>
        <p:pic>
          <p:nvPicPr>
            <p:cNvPr id="7" name="Imagen 6" descr="Imagen que contiene señal, dibujo, plato&#10;&#10;Descripción generada automáticamente">
              <a:extLst>
                <a:ext uri="{FF2B5EF4-FFF2-40B4-BE49-F238E27FC236}">
                  <a16:creationId xmlns:a16="http://schemas.microsoft.com/office/drawing/2014/main" id="{F36C257B-4B94-F649-C434-5F5F6F222C6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39524" y="3125925"/>
              <a:ext cx="2758520" cy="908012"/>
            </a:xfrm>
            <a:prstGeom prst="rect">
              <a:avLst/>
            </a:prstGeom>
          </p:spPr>
        </p:pic>
        <p:pic>
          <p:nvPicPr>
            <p:cNvPr id="8" name="Picture 2" descr="Casa de Bolsa Atlántida">
              <a:extLst>
                <a:ext uri="{FF2B5EF4-FFF2-40B4-BE49-F238E27FC236}">
                  <a16:creationId xmlns:a16="http://schemas.microsoft.com/office/drawing/2014/main" id="{5474AAAE-64DA-A9D1-76A9-3FBBDA1EB1F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39524" y="2298052"/>
              <a:ext cx="3050620" cy="5933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7341078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de la pantalla de un celular&#10;&#10;Descripción generada automáticamente con confianza baja">
            <a:extLst>
              <a:ext uri="{FF2B5EF4-FFF2-40B4-BE49-F238E27FC236}">
                <a16:creationId xmlns:a16="http://schemas.microsoft.com/office/drawing/2014/main" id="{7039F018-C7C7-966C-8979-08CB9BCD82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382"/>
            <a:ext cx="12184460" cy="6860381"/>
          </a:xfrm>
          <a:prstGeom prst="rect">
            <a:avLst/>
          </a:prstGeom>
        </p:spPr>
      </p:pic>
      <p:sp>
        <p:nvSpPr>
          <p:cNvPr id="4" name="Elipse 3">
            <a:extLst>
              <a:ext uri="{FF2B5EF4-FFF2-40B4-BE49-F238E27FC236}">
                <a16:creationId xmlns:a16="http://schemas.microsoft.com/office/drawing/2014/main" id="{23723203-46C3-A11F-04FD-733C1F854B38}"/>
              </a:ext>
            </a:extLst>
          </p:cNvPr>
          <p:cNvSpPr/>
          <p:nvPr/>
        </p:nvSpPr>
        <p:spPr>
          <a:xfrm>
            <a:off x="964097" y="2514600"/>
            <a:ext cx="1540565" cy="154056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HN" dirty="0"/>
          </a:p>
        </p:txBody>
      </p:sp>
      <p:sp>
        <p:nvSpPr>
          <p:cNvPr id="2" name="Subtítulo 1">
            <a:extLst>
              <a:ext uri="{FF2B5EF4-FFF2-40B4-BE49-F238E27FC236}">
                <a16:creationId xmlns:a16="http://schemas.microsoft.com/office/drawing/2014/main" id="{15EF90C3-6451-6FD4-D52B-5B6814FE99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92621" y="2885440"/>
            <a:ext cx="7345680" cy="853440"/>
          </a:xfrm>
        </p:spPr>
        <p:txBody>
          <a:bodyPr/>
          <a:lstStyle/>
          <a:p>
            <a:r>
              <a:rPr lang="es-HN" sz="3600" b="1" dirty="0">
                <a:solidFill>
                  <a:srgbClr val="012E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SEGUIMOS AVANZANDO…</a:t>
            </a:r>
          </a:p>
        </p:txBody>
      </p:sp>
      <p:pic>
        <p:nvPicPr>
          <p:cNvPr id="5" name="Marcador de contenido 4" descr="megáfono1 con relleno sólido">
            <a:extLst>
              <a:ext uri="{FF2B5EF4-FFF2-40B4-BE49-F238E27FC236}">
                <a16:creationId xmlns:a16="http://schemas.microsoft.com/office/drawing/2014/main" id="{090C0BE7-F331-051B-4A1F-050EE5A3DED6}"/>
              </a:ext>
            </a:extLst>
          </p:cNvPr>
          <p:cNvPicPr>
            <a:picLocks noGrp="1" noChangeAspect="1"/>
          </p:cNvPicPr>
          <p:nvPr>
            <p:ph sz="half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77179" y="2829719"/>
            <a:ext cx="914400" cy="914400"/>
          </a:xfrm>
        </p:spPr>
      </p:pic>
    </p:spTree>
    <p:extLst>
      <p:ext uri="{BB962C8B-B14F-4D97-AF65-F5344CB8AC3E}">
        <p14:creationId xmlns:p14="http://schemas.microsoft.com/office/powerpoint/2010/main" val="20018802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ítulo 1">
            <a:extLst>
              <a:ext uri="{FF2B5EF4-FFF2-40B4-BE49-F238E27FC236}">
                <a16:creationId xmlns:a16="http://schemas.microsoft.com/office/drawing/2014/main" id="{63114780-0EED-2C48-14C7-9BDA4022369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ES" sz="1800" b="1" dirty="0">
                <a:latin typeface="Arial" panose="020B0604020202020204" pitchFamily="34" charset="0"/>
                <a:cs typeface="Arial" panose="020B0604020202020204" pitchFamily="34" charset="0"/>
              </a:rPr>
              <a:t>VECTOR DE PRECIOS UNA REALIDAD IMPULSANDO EL DESARROLLO DEL MERCADO FINANCIERO Y DE VALORES HONDUREÑO</a:t>
            </a:r>
            <a:endParaRPr lang="es-HN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314" name="Picture 2">
            <a:extLst>
              <a:ext uri="{FF2B5EF4-FFF2-40B4-BE49-F238E27FC236}">
                <a16:creationId xmlns:a16="http://schemas.microsoft.com/office/drawing/2014/main" id="{8825CCAD-34A1-8D4D-6308-7517F9E3C7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6460" y="883927"/>
            <a:ext cx="5868144" cy="4570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9533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ítulo 1">
            <a:extLst>
              <a:ext uri="{FF2B5EF4-FFF2-40B4-BE49-F238E27FC236}">
                <a16:creationId xmlns:a16="http://schemas.microsoft.com/office/drawing/2014/main" id="{63114780-0EED-2C48-14C7-9BDA402236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6880" y="828358"/>
            <a:ext cx="3139440" cy="449836"/>
          </a:xfrm>
        </p:spPr>
        <p:txBody>
          <a:bodyPr/>
          <a:lstStyle/>
          <a:p>
            <a:r>
              <a:rPr lang="it-IT" sz="2400" b="1" dirty="0">
                <a:latin typeface="Arial" panose="020B0604020202020204" pitchFamily="34" charset="0"/>
                <a:cs typeface="Arial" panose="020B0604020202020204" pitchFamily="34" charset="0"/>
              </a:rPr>
              <a:t>LA BCV FIRMA IMPORTANTE ALIANZA CON CLIMATE BONDS INITIATIVES</a:t>
            </a:r>
            <a:endParaRPr lang="es-H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338" name="Picture 2">
            <a:extLst>
              <a:ext uri="{FF2B5EF4-FFF2-40B4-BE49-F238E27FC236}">
                <a16:creationId xmlns:a16="http://schemas.microsoft.com/office/drawing/2014/main" id="{582D4967-2FFB-180F-FBA1-15981E63AB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6326" y="1278194"/>
            <a:ext cx="5470107" cy="4260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3138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Imagen de consulta de la búsqueda visual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10"/>
            <a:ext cx="6095980" cy="342899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Una persona con la mano&#10;&#10;Descripción generada automáticamente con confianza baj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50" b="9580"/>
          <a:stretch/>
        </p:blipFill>
        <p:spPr bwMode="auto">
          <a:xfrm>
            <a:off x="6096000" y="10"/>
            <a:ext cx="6096000" cy="342899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Qué es un Bono Verde? | Saber más, ser más">
            <a:extLst>
              <a:ext uri="{FF2B5EF4-FFF2-40B4-BE49-F238E27FC236}">
                <a16:creationId xmlns:a16="http://schemas.microsoft.com/office/drawing/2014/main" id="{6795A5F2-FA40-45CB-7BD8-1F9E257D43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31" r="9637" b="1"/>
          <a:stretch/>
        </p:blipFill>
        <p:spPr bwMode="auto">
          <a:xfrm>
            <a:off x="20" y="3429000"/>
            <a:ext cx="609598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Webinar Sobre la Emisión de Bonos Verdes - Bolsa Centroamericana de Valores">
            <a:extLst>
              <a:ext uri="{FF2B5EF4-FFF2-40B4-BE49-F238E27FC236}">
                <a16:creationId xmlns:a16="http://schemas.microsoft.com/office/drawing/2014/main" id="{742A481B-3FD2-F694-DA76-8E830F65FF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6" r="4997" b="2"/>
          <a:stretch/>
        </p:blipFill>
        <p:spPr bwMode="auto">
          <a:xfrm>
            <a:off x="6096000" y="3429000"/>
            <a:ext cx="6096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08" name="Rectangle 3107">
            <a:extLst>
              <a:ext uri="{FF2B5EF4-FFF2-40B4-BE49-F238E27FC236}">
                <a16:creationId xmlns:a16="http://schemas.microsoft.com/office/drawing/2014/main" id="{B497CCB5-5FC2-473C-AFCC-2430CEF1DF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409915" y="1742916"/>
            <a:ext cx="3372170" cy="33721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10" name="Frame 3109">
            <a:extLst>
              <a:ext uri="{FF2B5EF4-FFF2-40B4-BE49-F238E27FC236}">
                <a16:creationId xmlns:a16="http://schemas.microsoft.com/office/drawing/2014/main" id="{599C8C75-BFDF-44E7-A028-EEB5EDD588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3971277" y="1304278"/>
            <a:ext cx="4249446" cy="4249444"/>
          </a:xfrm>
          <a:prstGeom prst="frame">
            <a:avLst>
              <a:gd name="adj1" fmla="val 1195"/>
            </a:avLst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5774DD7D-15FE-4EDF-8FAC-5323282630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86858" y="2761554"/>
            <a:ext cx="3618284" cy="1345720"/>
          </a:xfrm>
          <a:noFill/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2600" kern="12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IMPULSAR LA EMISIÓN DE BONOS VERDES SOCIALES Y SOSTENIBLES (ASG)</a:t>
            </a:r>
          </a:p>
        </p:txBody>
      </p:sp>
      <p:sp>
        <p:nvSpPr>
          <p:cNvPr id="3" name="AutoShape 4" descr="Los bonos verdes – Dif Broker España">
            <a:extLst>
              <a:ext uri="{FF2B5EF4-FFF2-40B4-BE49-F238E27FC236}">
                <a16:creationId xmlns:a16="http://schemas.microsoft.com/office/drawing/2014/main" id="{4A0FA2D7-546D-CB53-D1C2-D9A72758B09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HN"/>
          </a:p>
        </p:txBody>
      </p:sp>
    </p:spTree>
    <p:extLst>
      <p:ext uri="{BB962C8B-B14F-4D97-AF65-F5344CB8AC3E}">
        <p14:creationId xmlns:p14="http://schemas.microsoft.com/office/powerpoint/2010/main" val="2084756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3B0F1947-A2A9-25C6-C039-73B070F1A9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582" y="3145664"/>
            <a:ext cx="4669293" cy="755740"/>
          </a:xfrm>
        </p:spPr>
        <p:txBody>
          <a:bodyPr/>
          <a:lstStyle/>
          <a:p>
            <a:r>
              <a:rPr lang="es-HN" dirty="0"/>
              <a:t>REFLEXIÓN INICIAL</a:t>
            </a:r>
          </a:p>
        </p:txBody>
      </p:sp>
      <p:sp>
        <p:nvSpPr>
          <p:cNvPr id="6" name="Rectángulo redondeado 5">
            <a:extLst>
              <a:ext uri="{FF2B5EF4-FFF2-40B4-BE49-F238E27FC236}">
                <a16:creationId xmlns:a16="http://schemas.microsoft.com/office/drawing/2014/main" id="{F245D016-AA41-D028-CB21-674AFFAA2D72}"/>
              </a:ext>
            </a:extLst>
          </p:cNvPr>
          <p:cNvSpPr/>
          <p:nvPr/>
        </p:nvSpPr>
        <p:spPr>
          <a:xfrm>
            <a:off x="7273636" y="1205346"/>
            <a:ext cx="4502727" cy="1399309"/>
          </a:xfrm>
          <a:prstGeom prst="roundRect">
            <a:avLst/>
          </a:prstGeom>
          <a:noFill/>
          <a:ln w="1905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H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Invertir en Bolsa es muy riesgoso. </a:t>
            </a:r>
            <a:r>
              <a:rPr kumimoji="0" lang="es-HN" sz="2000" b="1" i="0" u="none" strike="noStrike" kern="1200" cap="none" spc="0" normalizeH="0" baseline="0" noProof="0" dirty="0">
                <a:ln>
                  <a:noFill/>
                </a:ln>
                <a:solidFill>
                  <a:srgbClr val="012D7A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Falso</a:t>
            </a:r>
          </a:p>
        </p:txBody>
      </p:sp>
      <p:sp>
        <p:nvSpPr>
          <p:cNvPr id="7" name="Rectángulo redondeado 6">
            <a:extLst>
              <a:ext uri="{FF2B5EF4-FFF2-40B4-BE49-F238E27FC236}">
                <a16:creationId xmlns:a16="http://schemas.microsoft.com/office/drawing/2014/main" id="{60583C0B-C5FA-E822-473B-C91E1678B6EB}"/>
              </a:ext>
            </a:extLst>
          </p:cNvPr>
          <p:cNvSpPr/>
          <p:nvPr/>
        </p:nvSpPr>
        <p:spPr>
          <a:xfrm>
            <a:off x="7273636" y="2881746"/>
            <a:ext cx="4502727" cy="1399309"/>
          </a:xfrm>
          <a:prstGeom prst="roundRect">
            <a:avLst/>
          </a:prstGeom>
          <a:noFill/>
          <a:ln w="1905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H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Invertir en Bolsa es sólo para grandes inversores.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HN" sz="2000" b="1" i="0" u="none" strike="noStrike" kern="1200" cap="none" spc="0" normalizeH="0" baseline="0" noProof="0" dirty="0">
                <a:ln>
                  <a:noFill/>
                </a:ln>
                <a:solidFill>
                  <a:srgbClr val="012D7A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Falso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12D7A">
                  <a:lumMod val="60000"/>
                  <a:lumOff val="4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Rectángulo redondeado 7">
            <a:extLst>
              <a:ext uri="{FF2B5EF4-FFF2-40B4-BE49-F238E27FC236}">
                <a16:creationId xmlns:a16="http://schemas.microsoft.com/office/drawing/2014/main" id="{38217C55-C8F4-C776-FA24-9F0FE25C392B}"/>
              </a:ext>
            </a:extLst>
          </p:cNvPr>
          <p:cNvSpPr/>
          <p:nvPr/>
        </p:nvSpPr>
        <p:spPr>
          <a:xfrm>
            <a:off x="7273636" y="4544291"/>
            <a:ext cx="4502727" cy="1399309"/>
          </a:xfrm>
          <a:prstGeom prst="roundRect">
            <a:avLst/>
          </a:prstGeom>
          <a:noFill/>
          <a:ln w="1905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H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Invertir en Bolsa es muy engorroso. </a:t>
            </a:r>
            <a:r>
              <a:rPr kumimoji="0" lang="es-HN" sz="2000" b="1" i="0" u="none" strike="noStrike" kern="1200" cap="none" spc="0" normalizeH="0" baseline="0" noProof="0" dirty="0">
                <a:ln>
                  <a:noFill/>
                </a:ln>
                <a:solidFill>
                  <a:srgbClr val="012D7A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Falso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12D7A">
                  <a:lumMod val="60000"/>
                  <a:lumOff val="4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Elipse 8">
            <a:extLst>
              <a:ext uri="{FF2B5EF4-FFF2-40B4-BE49-F238E27FC236}">
                <a16:creationId xmlns:a16="http://schemas.microsoft.com/office/drawing/2014/main" id="{D0C9E4A6-2206-3F0A-FE53-BAA25A2D6DF5}"/>
              </a:ext>
            </a:extLst>
          </p:cNvPr>
          <p:cNvSpPr/>
          <p:nvPr/>
        </p:nvSpPr>
        <p:spPr>
          <a:xfrm>
            <a:off x="6719453" y="1537855"/>
            <a:ext cx="775854" cy="775854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H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id="{F53ADC67-CBA5-E867-5666-9D28DAEE7EAC}"/>
              </a:ext>
            </a:extLst>
          </p:cNvPr>
          <p:cNvSpPr/>
          <p:nvPr/>
        </p:nvSpPr>
        <p:spPr>
          <a:xfrm>
            <a:off x="6719453" y="3186546"/>
            <a:ext cx="775854" cy="775854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H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6B34DFE5-3681-2C1D-2DB3-A2AF81E1B17A}"/>
              </a:ext>
            </a:extLst>
          </p:cNvPr>
          <p:cNvSpPr/>
          <p:nvPr/>
        </p:nvSpPr>
        <p:spPr>
          <a:xfrm>
            <a:off x="6719453" y="4835237"/>
            <a:ext cx="775854" cy="775854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H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3" name="Gráfico 12">
            <a:extLst>
              <a:ext uri="{FF2B5EF4-FFF2-40B4-BE49-F238E27FC236}">
                <a16:creationId xmlns:a16="http://schemas.microsoft.com/office/drawing/2014/main" id="{A8CE445A-4DFE-F5C8-95FB-965E6C8822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892631" y="1637980"/>
            <a:ext cx="512936" cy="512936"/>
          </a:xfrm>
          <a:prstGeom prst="rect">
            <a:avLst/>
          </a:prstGeom>
        </p:spPr>
      </p:pic>
      <p:pic>
        <p:nvPicPr>
          <p:cNvPr id="15" name="Gráfico 14">
            <a:extLst>
              <a:ext uri="{FF2B5EF4-FFF2-40B4-BE49-F238E27FC236}">
                <a16:creationId xmlns:a16="http://schemas.microsoft.com/office/drawing/2014/main" id="{D2ED5203-2E9D-C515-47B4-F80657E85F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834279" y="3322268"/>
            <a:ext cx="532973" cy="532973"/>
          </a:xfrm>
          <a:prstGeom prst="rect">
            <a:avLst/>
          </a:prstGeom>
        </p:spPr>
      </p:pic>
      <p:pic>
        <p:nvPicPr>
          <p:cNvPr id="17" name="Gráfico 16">
            <a:extLst>
              <a:ext uri="{FF2B5EF4-FFF2-40B4-BE49-F238E27FC236}">
                <a16:creationId xmlns:a16="http://schemas.microsoft.com/office/drawing/2014/main" id="{E2CBDA67-EC97-6FBE-3775-434F367A6B1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795965" y="4932216"/>
            <a:ext cx="609602" cy="609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8466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1" name="Rectangle 3120">
            <a:extLst>
              <a:ext uri="{FF2B5EF4-FFF2-40B4-BE49-F238E27FC236}">
                <a16:creationId xmlns:a16="http://schemas.microsoft.com/office/drawing/2014/main" id="{22A397E7-BF60-45B2-84C7-B074B76C37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082" name="Picture 10" descr="Tratamiento fiscal en las operaciones internacionales – Servicities Blog">
            <a:extLst>
              <a:ext uri="{FF2B5EF4-FFF2-40B4-BE49-F238E27FC236}">
                <a16:creationId xmlns:a16="http://schemas.microsoft.com/office/drawing/2014/main" id="{F3821958-0E83-DF07-25F6-E3D5AF3080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0" r="-1" b="10327"/>
          <a:stretch/>
        </p:blipFill>
        <p:spPr bwMode="auto">
          <a:xfrm>
            <a:off x="4283902" y="10"/>
            <a:ext cx="7908098" cy="6857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23" name="Rectangle 3122">
            <a:extLst>
              <a:ext uri="{FF2B5EF4-FFF2-40B4-BE49-F238E27FC236}">
                <a16:creationId xmlns:a16="http://schemas.microsoft.com/office/drawing/2014/main" id="{890DEF05-784E-4B61-89E4-04C4ECF4E5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36000">
                <a:schemeClr val="tx1">
                  <a:lumMod val="95000"/>
                  <a:lumOff val="5000"/>
                </a:schemeClr>
              </a:gs>
              <a:gs pos="81000">
                <a:schemeClr val="tx1">
                  <a:lumMod val="95000"/>
                  <a:lumOff val="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F326D91F-E2D7-468B-A962-2CE3B69C83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2583" y="1008540"/>
            <a:ext cx="6972617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DESARROLAR LAS OPERACIONES TRANSFRONTERIZAS </a:t>
            </a:r>
          </a:p>
        </p:txBody>
      </p:sp>
      <p:cxnSp>
        <p:nvCxnSpPr>
          <p:cNvPr id="3125" name="Straight Connector 3124">
            <a:extLst>
              <a:ext uri="{FF2B5EF4-FFF2-40B4-BE49-F238E27FC236}">
                <a16:creationId xmlns:a16="http://schemas.microsoft.com/office/drawing/2014/main" id="{C41BAEC7-F7B0-4224-8B18-8F74B7D87F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28585" y="3681408"/>
            <a:ext cx="1193482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5446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nterfaz de usuario gráfica&#10;&#10;Descripción generada automáticamente con confianza baja">
            <a:extLst>
              <a:ext uri="{FF2B5EF4-FFF2-40B4-BE49-F238E27FC236}">
                <a16:creationId xmlns:a16="http://schemas.microsoft.com/office/drawing/2014/main" id="{EC9FC2BE-C1D2-B767-F622-3A17753F45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20" y="0"/>
            <a:ext cx="1217516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031978CF-3325-400C-819C-2BFE4755BC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20924" y="645231"/>
            <a:ext cx="8746111" cy="837683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2800" dirty="0"/>
              <a:t>REGISTRAR BONOS SOBERANOS DE LA REGIÓN</a:t>
            </a:r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id="{958479E8-EDA0-0C1B-597E-C77C63D1CD0E}"/>
              </a:ext>
            </a:extLst>
          </p:cNvPr>
          <p:cNvGrpSpPr/>
          <p:nvPr/>
        </p:nvGrpSpPr>
        <p:grpSpPr>
          <a:xfrm>
            <a:off x="856017" y="1768651"/>
            <a:ext cx="7674942" cy="4280574"/>
            <a:chOff x="115322" y="1480949"/>
            <a:chExt cx="7674942" cy="4280574"/>
          </a:xfrm>
        </p:grpSpPr>
        <p:pic>
          <p:nvPicPr>
            <p:cNvPr id="4100" name="Picture 4" descr="Empleos - GBM">
              <a:extLst>
                <a:ext uri="{FF2B5EF4-FFF2-40B4-BE49-F238E27FC236}">
                  <a16:creationId xmlns:a16="http://schemas.microsoft.com/office/drawing/2014/main" id="{56266B6B-A879-39AD-D51C-B02BEA285FF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784" b="1466"/>
            <a:stretch/>
          </p:blipFill>
          <p:spPr bwMode="auto">
            <a:xfrm>
              <a:off x="180355" y="1480949"/>
              <a:ext cx="7609909" cy="42805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12" descr="Bandera de Guatemala - Wikipedia, la enciclopedia libre">
              <a:extLst>
                <a:ext uri="{FF2B5EF4-FFF2-40B4-BE49-F238E27FC236}">
                  <a16:creationId xmlns:a16="http://schemas.microsoft.com/office/drawing/2014/main" id="{5D4095E1-E359-2EF7-74E9-3755FCA7BCC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15322" y="2242701"/>
              <a:ext cx="942095" cy="588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10" descr="Bandera de Panamá - Wikipedia, la enciclopedia libre">
              <a:extLst>
                <a:ext uri="{FF2B5EF4-FFF2-40B4-BE49-F238E27FC236}">
                  <a16:creationId xmlns:a16="http://schemas.microsoft.com/office/drawing/2014/main" id="{138DF404-D5B0-1D42-FB91-B850023B569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210571" y="4566679"/>
              <a:ext cx="885429" cy="5888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6" descr="Bandera de Costa Rica">
              <a:extLst>
                <a:ext uri="{FF2B5EF4-FFF2-40B4-BE49-F238E27FC236}">
                  <a16:creationId xmlns:a16="http://schemas.microsoft.com/office/drawing/2014/main" id="{49BE1130-F66C-A952-BCE6-ACB30EE9C5B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261634" y="4272275"/>
              <a:ext cx="969938" cy="588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8" descr="Logotipo&#10;&#10;Descripción generada automáticamente con confianza media">
              <a:extLst>
                <a:ext uri="{FF2B5EF4-FFF2-40B4-BE49-F238E27FC236}">
                  <a16:creationId xmlns:a16="http://schemas.microsoft.com/office/drawing/2014/main" id="{4A604872-21FB-CCD2-C939-FB3B5932B93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122849" y="2019633"/>
              <a:ext cx="1623754" cy="8118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14" descr="Logotipo, nombre de la empresa&#10;&#10;Descripción generada automáticamente">
              <a:extLst>
                <a:ext uri="{FF2B5EF4-FFF2-40B4-BE49-F238E27FC236}">
                  <a16:creationId xmlns:a16="http://schemas.microsoft.com/office/drawing/2014/main" id="{2C79616F-FF7F-1B5A-5345-B6FD9EC89FB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548667" y="1747157"/>
              <a:ext cx="1016351" cy="6784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CuadroTexto 6">
            <a:extLst>
              <a:ext uri="{FF2B5EF4-FFF2-40B4-BE49-F238E27FC236}">
                <a16:creationId xmlns:a16="http://schemas.microsoft.com/office/drawing/2014/main" id="{A6C82095-C656-DEF1-784D-CC170D0D5912}"/>
              </a:ext>
            </a:extLst>
          </p:cNvPr>
          <p:cNvSpPr txBox="1"/>
          <p:nvPr/>
        </p:nvSpPr>
        <p:spPr>
          <a:xfrm>
            <a:off x="7846877" y="3385169"/>
            <a:ext cx="4336703" cy="27578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228600" marR="0" lvl="0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Honduras </a:t>
            </a:r>
          </a:p>
          <a:p>
            <a:pPr marL="228600" marR="0" lvl="0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Costa Rica</a:t>
            </a: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Panamá</a:t>
            </a: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Guatemala</a:t>
            </a: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República Dominicana</a:t>
            </a:r>
          </a:p>
        </p:txBody>
      </p:sp>
    </p:spTree>
    <p:extLst>
      <p:ext uri="{BB962C8B-B14F-4D97-AF65-F5344CB8AC3E}">
        <p14:creationId xmlns:p14="http://schemas.microsoft.com/office/powerpoint/2010/main" val="2017216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La BVP se convierte en Latinex">
            <a:extLst>
              <a:ext uri="{FF2B5EF4-FFF2-40B4-BE49-F238E27FC236}">
                <a16:creationId xmlns:a16="http://schemas.microsoft.com/office/drawing/2014/main" id="{5555869B-BC70-69EF-635C-91C405DF25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9936" y="2038899"/>
            <a:ext cx="3441246" cy="2117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ubtítulo 1">
            <a:extLst>
              <a:ext uri="{FF2B5EF4-FFF2-40B4-BE49-F238E27FC236}">
                <a16:creationId xmlns:a16="http://schemas.microsoft.com/office/drawing/2014/main" id="{63114780-0EED-2C48-14C7-9BDA4022369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CONVENIOS CON CENTRALES DE VALORES DE LA REGIÓN</a:t>
            </a:r>
            <a:endParaRPr lang="es-H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E944FA37-3DB1-5F64-4BCB-26B996A84B17}"/>
              </a:ext>
            </a:extLst>
          </p:cNvPr>
          <p:cNvSpPr txBox="1"/>
          <p:nvPr/>
        </p:nvSpPr>
        <p:spPr>
          <a:xfrm>
            <a:off x="335280" y="2749128"/>
            <a:ext cx="313944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 el Desarrollo de las operaciones transfronterizas, se busca impulsar los acuerdos de corresponsalía entre las Casas de Bolsa de la Región.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FD9170B-F719-9C97-19AC-120126BD507D}"/>
              </a:ext>
            </a:extLst>
          </p:cNvPr>
          <p:cNvSpPr txBox="1"/>
          <p:nvPr/>
        </p:nvSpPr>
        <p:spPr>
          <a:xfrm>
            <a:off x="6531215" y="654637"/>
            <a:ext cx="29078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H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Black" panose="020B0A04020102020204" pitchFamily="34" charset="0"/>
                <a:cs typeface="Times New Roman" panose="02020603050405020304" pitchFamily="18" charset="0"/>
              </a:rPr>
              <a:t>FORMALIZADOS</a:t>
            </a:r>
          </a:p>
        </p:txBody>
      </p:sp>
      <p:pic>
        <p:nvPicPr>
          <p:cNvPr id="6" name="Imagen 5" descr="Imagen que contiene dibujo&#10;&#10;Descripción generada automáticamente">
            <a:extLst>
              <a:ext uri="{FF2B5EF4-FFF2-40B4-BE49-F238E27FC236}">
                <a16:creationId xmlns:a16="http://schemas.microsoft.com/office/drawing/2014/main" id="{9B5D9BFD-DC36-6ECF-FB3D-5FDA5F68FB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035" y="1577527"/>
            <a:ext cx="3236976" cy="656495"/>
          </a:xfrm>
          <a:prstGeom prst="rect">
            <a:avLst/>
          </a:prstGeom>
        </p:spPr>
      </p:pic>
      <p:pic>
        <p:nvPicPr>
          <p:cNvPr id="7" name="Picture 4" descr="Ver las imágenes de origen">
            <a:extLst>
              <a:ext uri="{FF2B5EF4-FFF2-40B4-BE49-F238E27FC236}">
                <a16:creationId xmlns:a16="http://schemas.microsoft.com/office/drawing/2014/main" id="{190A436B-5D7C-5982-80E0-BE908CB99B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5116" y="1274624"/>
            <a:ext cx="2382813" cy="1031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266FB091-FCBC-ED76-C01C-C9F7B8583EE5}"/>
              </a:ext>
            </a:extLst>
          </p:cNvPr>
          <p:cNvSpPr txBox="1"/>
          <p:nvPr/>
        </p:nvSpPr>
        <p:spPr>
          <a:xfrm>
            <a:off x="6760018" y="3912550"/>
            <a:ext cx="24799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H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Black" panose="020B0A04020102020204" pitchFamily="34" charset="0"/>
                <a:cs typeface="Times New Roman" panose="02020603050405020304" pitchFamily="18" charset="0"/>
              </a:rPr>
              <a:t>EN PROCESO</a:t>
            </a:r>
          </a:p>
        </p:txBody>
      </p:sp>
      <p:pic>
        <p:nvPicPr>
          <p:cNvPr id="9" name="Imagen 8" descr="Logotipo&#10;&#10;Descripción generada automáticamente">
            <a:extLst>
              <a:ext uri="{FF2B5EF4-FFF2-40B4-BE49-F238E27FC236}">
                <a16:creationId xmlns:a16="http://schemas.microsoft.com/office/drawing/2014/main" id="{F3BEBBAE-96D6-8AA3-9D2E-A2A456EC3E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1825" y="2357589"/>
            <a:ext cx="2394274" cy="1448535"/>
          </a:xfrm>
          <a:prstGeom prst="rect">
            <a:avLst/>
          </a:prstGeom>
        </p:spPr>
      </p:pic>
      <p:pic>
        <p:nvPicPr>
          <p:cNvPr id="11" name="Imagen 10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5BFC43AD-2F0E-83A0-93DD-651D8E3BF2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0058" y="4646927"/>
            <a:ext cx="2367894" cy="1033771"/>
          </a:xfrm>
          <a:prstGeom prst="rect">
            <a:avLst/>
          </a:prstGeom>
        </p:spPr>
      </p:pic>
      <p:pic>
        <p:nvPicPr>
          <p:cNvPr id="12" name="Imagen 11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2BF54186-20A0-ECC2-D9D2-CE3CB34FEFE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5451" y="4551677"/>
            <a:ext cx="1746234" cy="1103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327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1.jpg" descr="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52" name="INDICATIVOS DE UNA NOTA ESTRUCTURADA"/>
          <p:cNvSpPr txBox="1">
            <a:spLocks noGrp="1"/>
          </p:cNvSpPr>
          <p:nvPr>
            <p:ph type="title"/>
          </p:nvPr>
        </p:nvSpPr>
        <p:spPr>
          <a:xfrm>
            <a:off x="440275" y="3522177"/>
            <a:ext cx="5443690" cy="1871458"/>
          </a:xfrm>
          <a:prstGeom prst="rect">
            <a:avLst/>
          </a:prstGeom>
        </p:spPr>
        <p:txBody>
          <a:bodyPr>
            <a:noAutofit/>
          </a:bodyPr>
          <a:lstStyle>
            <a:lvl1pPr defTabSz="12700">
              <a:lnSpc>
                <a:spcPct val="7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7900" b="0" spc="0">
                <a:solidFill>
                  <a:srgbClr val="FFFFFF"/>
                </a:solidFill>
                <a:latin typeface="Gilroy-Black"/>
                <a:ea typeface="Gilroy-Black"/>
                <a:cs typeface="Gilroy-Black"/>
                <a:sym typeface="Gilroy-Black"/>
              </a:defRPr>
            </a:lvl1pPr>
          </a:lstStyle>
          <a:p>
            <a:r>
              <a:rPr sz="4400" dirty="0"/>
              <a:t>NOTA ESTRUCTURADA</a:t>
            </a:r>
            <a:r>
              <a:rPr lang="es-HN" sz="4400" dirty="0"/>
              <a:t> DE CAPITAL GARANTIZADO</a:t>
            </a:r>
            <a:br>
              <a:rPr lang="es-HN" sz="4400" dirty="0"/>
            </a:br>
            <a:r>
              <a:rPr lang="es-HN" sz="1400" i="1" dirty="0">
                <a:solidFill>
                  <a:srgbClr val="C18C2B"/>
                </a:solidFill>
              </a:rPr>
              <a:t>OPORTUNIDAD DE INVERSIÓN CON RENDIMIENTOS SOLIDOS</a:t>
            </a:r>
            <a:endParaRPr sz="4400" i="1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353D48A0-7FE1-136D-D0E8-7E639AF11D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3965" y="5235112"/>
            <a:ext cx="1622888" cy="1622888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E0EEAC-AD7F-7CBC-6F36-D5C41E168F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2-3.jpg" descr="2-3.jpg">
            <a:extLst>
              <a:ext uri="{FF2B5EF4-FFF2-40B4-BE49-F238E27FC236}">
                <a16:creationId xmlns:a16="http://schemas.microsoft.com/office/drawing/2014/main" id="{AFC33D42-DB64-4FA9-D3D7-4967874231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55" name="INDICATIVOS NOTA SPDR">
            <a:extLst>
              <a:ext uri="{FF2B5EF4-FFF2-40B4-BE49-F238E27FC236}">
                <a16:creationId xmlns:a16="http://schemas.microsoft.com/office/drawing/2014/main" id="{8A8591E6-0678-B990-3153-BCCC4144095B}"/>
              </a:ext>
            </a:extLst>
          </p:cNvPr>
          <p:cNvSpPr txBox="1"/>
          <p:nvPr/>
        </p:nvSpPr>
        <p:spPr>
          <a:xfrm>
            <a:off x="573985" y="243887"/>
            <a:ext cx="6109045" cy="6052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/>
          <a:p>
            <a:pPr defTabSz="228600" hangingPunct="0">
              <a:defRPr sz="6000">
                <a:solidFill>
                  <a:srgbClr val="FFFFFF"/>
                </a:solidFill>
                <a:latin typeface="Gilroy-Black"/>
                <a:ea typeface="Gilroy-Black"/>
                <a:cs typeface="Gilroy-Black"/>
                <a:sym typeface="Gilroy-Black"/>
              </a:defRPr>
            </a:pPr>
            <a:r>
              <a:rPr lang="es-HN" sz="3600" kern="0" dirty="0">
                <a:solidFill>
                  <a:srgbClr val="FFFFFF"/>
                </a:solidFill>
                <a:latin typeface="Gilroy-Black"/>
                <a:sym typeface="Gilroy-Black"/>
              </a:rPr>
              <a:t>¿Qué es una Nota Estructurada?</a:t>
            </a:r>
            <a:endParaRPr sz="3600" kern="0" dirty="0">
              <a:solidFill>
                <a:srgbClr val="FFFFFF"/>
              </a:solidFill>
              <a:latin typeface="Gilroy-Black"/>
              <a:sym typeface="Gilroy-Black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CD440D80-3B3B-D99C-7A6D-1A113C0DC77C}"/>
              </a:ext>
            </a:extLst>
          </p:cNvPr>
          <p:cNvSpPr txBox="1"/>
          <p:nvPr/>
        </p:nvSpPr>
        <p:spPr>
          <a:xfrm>
            <a:off x="573985" y="2158067"/>
            <a:ext cx="10836137" cy="24006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just" defTabSz="1219169" hangingPunct="0"/>
            <a:r>
              <a:rPr lang="es-ES" sz="3000" kern="0" dirty="0">
                <a:solidFill>
                  <a:srgbClr val="D5D5D5">
                    <a:lumMod val="10000"/>
                  </a:srgbClr>
                </a:solidFill>
                <a:latin typeface="Helvetica Neue"/>
                <a:sym typeface="Helvetica Neue"/>
              </a:rPr>
              <a:t>Son </a:t>
            </a:r>
            <a:r>
              <a:rPr lang="es-ES" sz="3000" kern="0" dirty="0">
                <a:solidFill>
                  <a:srgbClr val="D5D5D5">
                    <a:lumMod val="10000"/>
                  </a:srgbClr>
                </a:solidFill>
                <a:latin typeface="Helvetica Neue"/>
                <a:sym typeface="Helvetica Neue"/>
                <a:hlinkClick r:id="rId3" tooltip="https://es.wikipedia.org/wiki/instrumentos_financieros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instrumentos financieros</a:t>
            </a:r>
            <a:r>
              <a:rPr lang="es-ES" sz="3000" kern="0" dirty="0">
                <a:solidFill>
                  <a:srgbClr val="D5D5D5">
                    <a:lumMod val="10000"/>
                  </a:srgbClr>
                </a:solidFill>
                <a:latin typeface="Helvetica Neue"/>
                <a:sym typeface="Helvetica Neue"/>
              </a:rPr>
              <a:t> emitidos por un intermediario como una alternativa de </a:t>
            </a:r>
            <a:r>
              <a:rPr lang="es-ES" sz="3000" kern="0" dirty="0">
                <a:solidFill>
                  <a:srgbClr val="D5D5D5">
                    <a:lumMod val="10000"/>
                  </a:srgbClr>
                </a:solidFill>
                <a:latin typeface="Helvetica Neue"/>
                <a:sym typeface="Helvetica Neue"/>
                <a:hlinkClick r:id="rId4" tooltip="https://es.wikipedia.org/wiki/inversi%c3%b3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inversión</a:t>
            </a:r>
            <a:r>
              <a:rPr lang="es-ES" sz="3000" kern="0" dirty="0">
                <a:solidFill>
                  <a:srgbClr val="D5D5D5">
                    <a:lumMod val="10000"/>
                  </a:srgbClr>
                </a:solidFill>
                <a:latin typeface="Helvetica Neue"/>
                <a:sym typeface="Helvetica Neue"/>
              </a:rPr>
              <a:t> donde se puede llegar a obtener rendimientos superiores a los del mercado de </a:t>
            </a:r>
            <a:r>
              <a:rPr lang="es-ES" sz="3000" kern="0" dirty="0">
                <a:solidFill>
                  <a:srgbClr val="D5D5D5">
                    <a:lumMod val="10000"/>
                  </a:srgbClr>
                </a:solidFill>
                <a:latin typeface="Helvetica Neue"/>
                <a:sym typeface="Helvetica Neue"/>
                <a:hlinkClick r:id="rId5" tooltip="https://es.wikipedia.org/wiki/renta_fija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renta fija</a:t>
            </a:r>
            <a:r>
              <a:rPr lang="es-ES" sz="3000" kern="0" dirty="0">
                <a:solidFill>
                  <a:srgbClr val="D5D5D5">
                    <a:lumMod val="10000"/>
                  </a:srgbClr>
                </a:solidFill>
                <a:latin typeface="Helvetica Neue"/>
                <a:sym typeface="Helvetica Neue"/>
              </a:rPr>
              <a:t>, teniendo por lo general una garantía del </a:t>
            </a:r>
            <a:r>
              <a:rPr lang="es-ES" sz="3000" kern="0" dirty="0">
                <a:solidFill>
                  <a:srgbClr val="D5D5D5">
                    <a:lumMod val="10000"/>
                  </a:srgbClr>
                </a:solidFill>
                <a:latin typeface="Helvetica Neue"/>
                <a:sym typeface="Helvetica Neue"/>
                <a:hlinkClick r:id="rId6" tooltip="https://es.wikipedia.org/wiki/capital_(econom%c3%ada)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capital</a:t>
            </a:r>
            <a:r>
              <a:rPr lang="es-ES" sz="3000" kern="0" dirty="0">
                <a:solidFill>
                  <a:srgbClr val="D5D5D5">
                    <a:lumMod val="10000"/>
                  </a:srgbClr>
                </a:solidFill>
                <a:latin typeface="Helvetica Neue"/>
                <a:sym typeface="Helvetica Neue"/>
              </a:rPr>
              <a:t> o un porcentaje de este invertido al momento del vencimiento.</a:t>
            </a:r>
            <a:endParaRPr lang="es-HN" sz="3000" kern="0" dirty="0">
              <a:solidFill>
                <a:srgbClr val="D5D5D5">
                  <a:lumMod val="10000"/>
                </a:srgbClr>
              </a:solidFill>
              <a:latin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305304742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2-3.jpg" descr="2-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55" name="INDICATIVOS NOTA SPDR"/>
          <p:cNvSpPr txBox="1"/>
          <p:nvPr/>
        </p:nvSpPr>
        <p:spPr>
          <a:xfrm>
            <a:off x="1070577" y="349687"/>
            <a:ext cx="4084451" cy="5129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/>
          <a:p>
            <a:pPr defTabSz="228600" hangingPunct="0">
              <a:defRPr sz="6000">
                <a:solidFill>
                  <a:srgbClr val="FFFFFF"/>
                </a:solidFill>
                <a:latin typeface="Gilroy-Black"/>
                <a:ea typeface="Gilroy-Black"/>
                <a:cs typeface="Gilroy-Black"/>
                <a:sym typeface="Gilroy-Black"/>
              </a:defRPr>
            </a:pPr>
            <a:r>
              <a:rPr sz="3000" kern="0" dirty="0">
                <a:solidFill>
                  <a:srgbClr val="FFFFFF"/>
                </a:solidFill>
                <a:latin typeface="Gilroy-Black"/>
                <a:sym typeface="Gilroy-Black"/>
              </a:rPr>
              <a:t>INDICATIVOS NOTA </a:t>
            </a:r>
            <a:r>
              <a:rPr sz="3000" kern="0" dirty="0">
                <a:solidFill>
                  <a:srgbClr val="C18C2B"/>
                </a:solidFill>
                <a:latin typeface="Gilroy-Black"/>
                <a:sym typeface="Gilroy-Black"/>
              </a:rPr>
              <a:t>SPDR</a:t>
            </a:r>
            <a:r>
              <a:rPr sz="3000" kern="0" dirty="0">
                <a:solidFill>
                  <a:srgbClr val="FFFFFF"/>
                </a:solidFill>
                <a:latin typeface="Gilroy-Black"/>
                <a:sym typeface="Gilroy-Black"/>
              </a:rPr>
              <a:t> </a:t>
            </a:r>
          </a:p>
        </p:txBody>
      </p:sp>
      <p:graphicFrame>
        <p:nvGraphicFramePr>
          <p:cNvPr id="2" name="Tabla 4">
            <a:extLst>
              <a:ext uri="{FF2B5EF4-FFF2-40B4-BE49-F238E27FC236}">
                <a16:creationId xmlns:a16="http://schemas.microsoft.com/office/drawing/2014/main" id="{4BB95489-9845-F3E8-F704-158758903514}"/>
              </a:ext>
            </a:extLst>
          </p:cNvPr>
          <p:cNvGraphicFramePr>
            <a:graphicFrameLocks/>
          </p:cNvGraphicFramePr>
          <p:nvPr/>
        </p:nvGraphicFramePr>
        <p:xfrm>
          <a:off x="1486200" y="2071258"/>
          <a:ext cx="9219600" cy="35869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90344">
                  <a:extLst>
                    <a:ext uri="{9D8B030D-6E8A-4147-A177-3AD203B41FA5}">
                      <a16:colId xmlns:a16="http://schemas.microsoft.com/office/drawing/2014/main" val="2585211122"/>
                    </a:ext>
                  </a:extLst>
                </a:gridCol>
                <a:gridCol w="2614628">
                  <a:extLst>
                    <a:ext uri="{9D8B030D-6E8A-4147-A177-3AD203B41FA5}">
                      <a16:colId xmlns:a16="http://schemas.microsoft.com/office/drawing/2014/main" val="1544600889"/>
                    </a:ext>
                  </a:extLst>
                </a:gridCol>
                <a:gridCol w="2614628">
                  <a:extLst>
                    <a:ext uri="{9D8B030D-6E8A-4147-A177-3AD203B41FA5}">
                      <a16:colId xmlns:a16="http://schemas.microsoft.com/office/drawing/2014/main" val="1890174972"/>
                    </a:ext>
                  </a:extLst>
                </a:gridCol>
              </a:tblGrid>
              <a:tr h="350209">
                <a:tc>
                  <a:txBody>
                    <a:bodyPr/>
                    <a:lstStyle/>
                    <a:p>
                      <a:r>
                        <a:rPr lang="es-CR" sz="1900" b="0" i="0" dirty="0">
                          <a:solidFill>
                            <a:schemeClr val="bg1"/>
                          </a:solidFill>
                          <a:latin typeface="☞GILROY-MEDIUM" pitchFamily="2" charset="77"/>
                        </a:rPr>
                        <a:t>Característica</a:t>
                      </a:r>
                      <a:r>
                        <a:rPr lang="es-CR" sz="1900" b="0" i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☞GILROY-MEDIUM" pitchFamily="2" charset="77"/>
                        </a:rPr>
                        <a:t> </a:t>
                      </a:r>
                    </a:p>
                  </a:txBody>
                  <a:tcPr marL="60652" marR="60652" marT="30325" marB="30325"/>
                </a:tc>
                <a:tc gridSpan="2">
                  <a:txBody>
                    <a:bodyPr/>
                    <a:lstStyle/>
                    <a:p>
                      <a:r>
                        <a:rPr lang="es-CR" sz="1900" b="0" i="0" dirty="0">
                          <a:solidFill>
                            <a:schemeClr val="bg1"/>
                          </a:solidFill>
                          <a:latin typeface="☞GILROY-MEDIUM" pitchFamily="2" charset="77"/>
                        </a:rPr>
                        <a:t>Descripción</a:t>
                      </a:r>
                    </a:p>
                  </a:txBody>
                  <a:tcPr marL="53858" marR="53858" marT="26929" marB="26929"/>
                </a:tc>
                <a:tc hMerge="1">
                  <a:txBody>
                    <a:bodyPr/>
                    <a:lstStyle/>
                    <a:p>
                      <a:endParaRPr lang="es-C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6286458"/>
                  </a:ext>
                </a:extLst>
              </a:tr>
              <a:tr h="350209">
                <a:tc>
                  <a:txBody>
                    <a:bodyPr/>
                    <a:lstStyle/>
                    <a:p>
                      <a:pPr algn="l"/>
                      <a:r>
                        <a:rPr lang="es-CR" sz="1900" b="0" i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☞GILROY-MEDIUM" pitchFamily="2" charset="77"/>
                        </a:rPr>
                        <a:t>Tipo</a:t>
                      </a:r>
                    </a:p>
                  </a:txBody>
                  <a:tcPr marL="60652" marR="60652" marT="30325" marB="30325"/>
                </a:tc>
                <a:tc gridSpan="2">
                  <a:txBody>
                    <a:bodyPr/>
                    <a:lstStyle/>
                    <a:p>
                      <a:pPr algn="l"/>
                      <a:r>
                        <a:rPr lang="es-CR" sz="1900" b="0" i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☞GILROY-MEDIUM" pitchFamily="2" charset="77"/>
                        </a:rPr>
                        <a:t>Capital garantizado al 121%</a:t>
                      </a:r>
                    </a:p>
                  </a:txBody>
                  <a:tcPr marL="53858" marR="53858" marT="26929" marB="26929"/>
                </a:tc>
                <a:tc hMerge="1">
                  <a:txBody>
                    <a:bodyPr/>
                    <a:lstStyle/>
                    <a:p>
                      <a:endParaRPr lang="es-C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59957700"/>
                  </a:ext>
                </a:extLst>
              </a:tr>
              <a:tr h="350209">
                <a:tc>
                  <a:txBody>
                    <a:bodyPr/>
                    <a:lstStyle/>
                    <a:p>
                      <a:pPr algn="l"/>
                      <a:r>
                        <a:rPr lang="es-CR" sz="1900" b="0" i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☞GILROY-MEDIUM" pitchFamily="2" charset="77"/>
                        </a:rPr>
                        <a:t>Emisor de la Nota</a:t>
                      </a:r>
                    </a:p>
                  </a:txBody>
                  <a:tcPr marL="60652" marR="60652" marT="30325" marB="30325"/>
                </a:tc>
                <a:tc gridSpan="2">
                  <a:txBody>
                    <a:bodyPr/>
                    <a:lstStyle/>
                    <a:p>
                      <a:pPr algn="l"/>
                      <a:r>
                        <a:rPr lang="es-CR" sz="1900" b="0" i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☞GILROY-MEDIUM" pitchFamily="2" charset="77"/>
                        </a:rPr>
                        <a:t>Goldman Sachs</a:t>
                      </a:r>
                    </a:p>
                  </a:txBody>
                  <a:tcPr marL="53858" marR="53858" marT="26929" marB="26929"/>
                </a:tc>
                <a:tc hMerge="1">
                  <a:txBody>
                    <a:bodyPr/>
                    <a:lstStyle/>
                    <a:p>
                      <a:endParaRPr lang="es-C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6414112"/>
                  </a:ext>
                </a:extLst>
              </a:tr>
              <a:tr h="350209">
                <a:tc>
                  <a:txBody>
                    <a:bodyPr/>
                    <a:lstStyle/>
                    <a:p>
                      <a:pPr algn="l"/>
                      <a:r>
                        <a:rPr lang="es-CR" sz="1900" b="0" i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☞GILROY-MEDIUM" pitchFamily="2" charset="77"/>
                        </a:rPr>
                        <a:t>Subyacente</a:t>
                      </a:r>
                    </a:p>
                  </a:txBody>
                  <a:tcPr marL="60652" marR="60652" marT="30325" marB="30325"/>
                </a:tc>
                <a:tc gridSpan="2">
                  <a:txBody>
                    <a:bodyPr/>
                    <a:lstStyle/>
                    <a:p>
                      <a:pPr algn="l"/>
                      <a:r>
                        <a:rPr lang="es-CR" sz="1900" b="0" i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☞GILROY-MEDIUM" pitchFamily="2" charset="77"/>
                        </a:rPr>
                        <a:t>SPY S&amp;P 500 ETF</a:t>
                      </a:r>
                    </a:p>
                  </a:txBody>
                  <a:tcPr marL="53858" marR="53858" marT="26929" marB="26929"/>
                </a:tc>
                <a:tc hMerge="1">
                  <a:txBody>
                    <a:bodyPr/>
                    <a:lstStyle/>
                    <a:p>
                      <a:endParaRPr lang="es-C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458438"/>
                  </a:ext>
                </a:extLst>
              </a:tr>
              <a:tr h="350209">
                <a:tc>
                  <a:txBody>
                    <a:bodyPr/>
                    <a:lstStyle/>
                    <a:p>
                      <a:pPr algn="l"/>
                      <a:r>
                        <a:rPr lang="es-CR" sz="1900" b="0" i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☞GILROY-MEDIUM" pitchFamily="2" charset="77"/>
                        </a:rPr>
                        <a:t>Plazo</a:t>
                      </a:r>
                    </a:p>
                  </a:txBody>
                  <a:tcPr marL="60652" marR="60652" marT="30325" marB="30325"/>
                </a:tc>
                <a:tc gridSpan="2">
                  <a:txBody>
                    <a:bodyPr/>
                    <a:lstStyle/>
                    <a:p>
                      <a:pPr algn="l"/>
                      <a:r>
                        <a:rPr lang="es-CR" sz="1900" b="0" i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☞GILROY-MEDIUM" pitchFamily="2" charset="77"/>
                        </a:rPr>
                        <a:t>7 años</a:t>
                      </a:r>
                    </a:p>
                  </a:txBody>
                  <a:tcPr marL="53858" marR="53858" marT="26929" marB="26929"/>
                </a:tc>
                <a:tc hMerge="1">
                  <a:txBody>
                    <a:bodyPr/>
                    <a:lstStyle/>
                    <a:p>
                      <a:endParaRPr lang="es-C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2720987"/>
                  </a:ext>
                </a:extLst>
              </a:tr>
              <a:tr h="350209">
                <a:tc>
                  <a:txBody>
                    <a:bodyPr/>
                    <a:lstStyle/>
                    <a:p>
                      <a:pPr algn="l"/>
                      <a:r>
                        <a:rPr lang="es-CR" sz="1900" b="0" i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☞GILROY-MEDIUM" pitchFamily="2" charset="77"/>
                        </a:rPr>
                        <a:t>Moneda</a:t>
                      </a:r>
                    </a:p>
                  </a:txBody>
                  <a:tcPr marL="60652" marR="60652" marT="30325" marB="30325"/>
                </a:tc>
                <a:tc gridSpan="2">
                  <a:txBody>
                    <a:bodyPr/>
                    <a:lstStyle/>
                    <a:p>
                      <a:pPr algn="l"/>
                      <a:r>
                        <a:rPr lang="es-CR" sz="1900" b="0" i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☞GILROY-MEDIUM" pitchFamily="2" charset="77"/>
                        </a:rPr>
                        <a:t>USD dólar</a:t>
                      </a:r>
                    </a:p>
                  </a:txBody>
                  <a:tcPr marL="53858" marR="53858" marT="26929" marB="26929"/>
                </a:tc>
                <a:tc hMerge="1">
                  <a:txBody>
                    <a:bodyPr/>
                    <a:lstStyle/>
                    <a:p>
                      <a:endParaRPr lang="es-C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92945422"/>
                  </a:ext>
                </a:extLst>
              </a:tr>
              <a:tr h="778746">
                <a:tc>
                  <a:txBody>
                    <a:bodyPr/>
                    <a:lstStyle/>
                    <a:p>
                      <a:pPr algn="l"/>
                      <a:r>
                        <a:rPr lang="es-CR" sz="1900" b="0" i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☞GILROY-MEDIUM" pitchFamily="2" charset="77"/>
                        </a:rPr>
                        <a:t>Participación máxima</a:t>
                      </a:r>
                    </a:p>
                  </a:txBody>
                  <a:tcPr marL="60652" marR="60652" marT="30325" marB="30325"/>
                </a:tc>
                <a:tc gridSpan="2">
                  <a:txBody>
                    <a:bodyPr/>
                    <a:lstStyle/>
                    <a:p>
                      <a:pPr algn="l"/>
                      <a:r>
                        <a:rPr lang="es-CR" sz="1900" b="0" i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☞GILROY-MEDIUM" pitchFamily="2" charset="77"/>
                        </a:rPr>
                        <a:t>163,00% (</a:t>
                      </a:r>
                      <a:r>
                        <a:rPr lang="es-CR" sz="1400" b="0" i="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☞GILROY-MEDIUM" pitchFamily="2" charset="77"/>
                          <a:ea typeface="+mn-ea"/>
                          <a:cs typeface="+mn-cs"/>
                        </a:rPr>
                        <a:t>100,00% de participación en la subida del rendimiento del Subyacente, hasta un máximo de 163,00%.)</a:t>
                      </a:r>
                    </a:p>
                    <a:p>
                      <a:pPr algn="l"/>
                      <a:r>
                        <a:rPr lang="es-CR" sz="1400" b="0" i="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☞GILROY-MEDIUM" pitchFamily="2" charset="77"/>
                          <a:ea typeface="+mn-ea"/>
                          <a:cs typeface="+mn-cs"/>
                        </a:rPr>
                        <a:t>9,00% al año de rendimiento máximo al vencimiento</a:t>
                      </a:r>
                    </a:p>
                  </a:txBody>
                  <a:tcPr marL="53858" marR="53858" marT="26929" marB="26929"/>
                </a:tc>
                <a:tc hMerge="1">
                  <a:txBody>
                    <a:bodyPr/>
                    <a:lstStyle/>
                    <a:p>
                      <a:endParaRPr lang="es-C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6677107"/>
                  </a:ext>
                </a:extLst>
              </a:tr>
              <a:tr h="706937">
                <a:tc>
                  <a:txBody>
                    <a:bodyPr/>
                    <a:lstStyle/>
                    <a:p>
                      <a:r>
                        <a:rPr lang="es-CR" sz="1900" b="0" i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☞GILROY-MEDIUM" pitchFamily="2" charset="77"/>
                        </a:rPr>
                        <a:t>Rating de crédito</a:t>
                      </a:r>
                    </a:p>
                  </a:txBody>
                  <a:tcPr marL="60652" marR="60652" marT="30325" marB="303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R" sz="1400" b="0" i="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☞GILROY-MEDIUM" pitchFamily="2" charset="77"/>
                          <a:ea typeface="+mn-ea"/>
                          <a:cs typeface="+mn-cs"/>
                        </a:rPr>
                        <a:t>Standard &amp; </a:t>
                      </a:r>
                      <a:r>
                        <a:rPr lang="es-CR" sz="1400" b="0" i="0" kern="12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☞GILROY-MEDIUM" pitchFamily="2" charset="77"/>
                          <a:ea typeface="+mn-ea"/>
                          <a:cs typeface="+mn-cs"/>
                        </a:rPr>
                        <a:t>Poor’s</a:t>
                      </a:r>
                      <a:endParaRPr lang="es-CR" sz="1400" b="0" i="0" kern="12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☞GILROY-MEDIUM" pitchFamily="2" charset="77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es-CR" sz="1400" b="0" i="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☞GILROY-MEDIUM" pitchFamily="2" charset="77"/>
                          <a:ea typeface="+mn-ea"/>
                          <a:cs typeface="+mn-cs"/>
                        </a:rPr>
                        <a:t>Moody´s</a:t>
                      </a:r>
                    </a:p>
                    <a:p>
                      <a:pPr algn="ctr"/>
                      <a:r>
                        <a:rPr lang="es-CR" sz="1400" b="0" i="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☞GILROY-MEDIUM" pitchFamily="2" charset="77"/>
                          <a:ea typeface="+mn-ea"/>
                          <a:cs typeface="+mn-cs"/>
                        </a:rPr>
                        <a:t>Fitch</a:t>
                      </a:r>
                    </a:p>
                  </a:txBody>
                  <a:tcPr marL="60652" marR="60652" marT="30325" marB="303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R" sz="1400" b="0" i="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☞GILROY-MEDIUM" pitchFamily="2" charset="77"/>
                          <a:ea typeface="+mn-ea"/>
                          <a:cs typeface="+mn-cs"/>
                        </a:rPr>
                        <a:t>BBB+ estable</a:t>
                      </a:r>
                    </a:p>
                    <a:p>
                      <a:pPr algn="ctr"/>
                      <a:r>
                        <a:rPr lang="es-CR" sz="1400" b="0" i="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☞GILROY-MEDIUM" pitchFamily="2" charset="77"/>
                          <a:ea typeface="+mn-ea"/>
                          <a:cs typeface="+mn-cs"/>
                        </a:rPr>
                        <a:t>A2</a:t>
                      </a:r>
                    </a:p>
                    <a:p>
                      <a:pPr algn="ctr"/>
                      <a:r>
                        <a:rPr lang="es-CR" sz="1400" b="0" i="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☞GILROY-MEDIUM" pitchFamily="2" charset="77"/>
                          <a:ea typeface="+mn-ea"/>
                          <a:cs typeface="+mn-cs"/>
                        </a:rPr>
                        <a:t>A estable</a:t>
                      </a:r>
                    </a:p>
                  </a:txBody>
                  <a:tcPr marL="60652" marR="60652" marT="30325" marB="30325"/>
                </a:tc>
                <a:extLst>
                  <a:ext uri="{0D108BD9-81ED-4DB2-BD59-A6C34878D82A}">
                    <a16:rowId xmlns:a16="http://schemas.microsoft.com/office/drawing/2014/main" val="2055711461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4E3FD3-35CA-87B0-F50D-7A455DC250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7.jpg" descr="7.jpg">
            <a:extLst>
              <a:ext uri="{FF2B5EF4-FFF2-40B4-BE49-F238E27FC236}">
                <a16:creationId xmlns:a16="http://schemas.microsoft.com/office/drawing/2014/main" id="{2A0CA7A5-5698-1B9E-81B6-6DF67670CC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ABF40EDF-A07A-CE76-9566-1B87347830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7503" y="216451"/>
            <a:ext cx="4856480" cy="6070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7734126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E0EEAC-AD7F-7CBC-6F36-D5C41E168F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2-3.jpg" descr="2-3.jpg">
            <a:extLst>
              <a:ext uri="{FF2B5EF4-FFF2-40B4-BE49-F238E27FC236}">
                <a16:creationId xmlns:a16="http://schemas.microsoft.com/office/drawing/2014/main" id="{AFC33D42-DB64-4FA9-D3D7-4967874231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55" name="INDICATIVOS NOTA SPDR">
            <a:extLst>
              <a:ext uri="{FF2B5EF4-FFF2-40B4-BE49-F238E27FC236}">
                <a16:creationId xmlns:a16="http://schemas.microsoft.com/office/drawing/2014/main" id="{8A8591E6-0678-B990-3153-BCCC4144095B}"/>
              </a:ext>
            </a:extLst>
          </p:cNvPr>
          <p:cNvSpPr txBox="1"/>
          <p:nvPr/>
        </p:nvSpPr>
        <p:spPr>
          <a:xfrm>
            <a:off x="573985" y="243887"/>
            <a:ext cx="5539978" cy="6052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/>
          <a:p>
            <a:pPr marL="0" marR="0" lvl="0" indent="0" algn="l" defTabSz="2286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>
                <a:solidFill>
                  <a:srgbClr val="FFFFFF"/>
                </a:solidFill>
                <a:latin typeface="Gilroy-Black"/>
                <a:ea typeface="Gilroy-Black"/>
                <a:cs typeface="Gilroy-Black"/>
                <a:sym typeface="Gilroy-Black"/>
              </a:defRPr>
            </a:pPr>
            <a:r>
              <a:rPr kumimoji="0" lang="es-ES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Gilroy-Black"/>
              </a:rPr>
              <a:t>¿</a:t>
            </a:r>
            <a:r>
              <a:rPr kumimoji="0" lang="es-HN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Gilroy-Black"/>
              </a:rPr>
              <a:t>QUÉ ES UN REPORTO?</a:t>
            </a:r>
            <a:endParaRPr kumimoji="0" sz="3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Gilroy-Black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CD440D80-3B3B-D99C-7A6D-1A113C0DC77C}"/>
              </a:ext>
            </a:extLst>
          </p:cNvPr>
          <p:cNvSpPr txBox="1"/>
          <p:nvPr/>
        </p:nvSpPr>
        <p:spPr>
          <a:xfrm>
            <a:off x="677932" y="1929467"/>
            <a:ext cx="10836137" cy="332398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lvl="0" indent="0" algn="just" defTabSz="121916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000" b="0" i="0" u="none" strike="noStrike" kern="0" cap="none" spc="0" normalizeH="0" baseline="0" noProof="0" dirty="0">
                <a:ln>
                  <a:noFill/>
                </a:ln>
                <a:solidFill>
                  <a:srgbClr val="D5D5D5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rPr>
              <a:t>Es un contrato entre dos partes, el cual es utilizado para cubrir las necesidades de inversión o financiamiento a corto plazo, utilizando valores ya adquiridos.</a:t>
            </a:r>
          </a:p>
          <a:p>
            <a:pPr marL="0" marR="0" lvl="0" indent="0" algn="just" defTabSz="121916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3000" b="0" i="0" u="none" strike="noStrike" kern="0" cap="none" spc="0" normalizeH="0" baseline="0" noProof="0" dirty="0">
              <a:ln>
                <a:noFill/>
              </a:ln>
              <a:solidFill>
                <a:srgbClr val="D5D5D5">
                  <a:lumMod val="1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Helvetica Neue"/>
            </a:endParaRPr>
          </a:p>
          <a:p>
            <a:pPr marL="0" marR="0" lvl="0" indent="0" algn="just" defTabSz="121916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000" b="0" i="0" u="none" strike="noStrike" kern="0" cap="none" spc="0" normalizeH="0" baseline="0" noProof="0" dirty="0">
                <a:ln>
                  <a:noFill/>
                </a:ln>
                <a:solidFill>
                  <a:srgbClr val="D5D5D5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rPr>
              <a:t>Según el Código de Comercio de Honduras en el Artículo 935, dice lo siguiente: “En ningún caso el plazo del reporto se extenderá a más de cuarenta y cinco días.”</a:t>
            </a:r>
            <a:endParaRPr kumimoji="0" lang="es-HN" sz="3000" b="0" i="0" u="none" strike="noStrike" kern="0" cap="none" spc="0" normalizeH="0" baseline="0" noProof="0" dirty="0">
              <a:ln>
                <a:noFill/>
              </a:ln>
              <a:solidFill>
                <a:srgbClr val="D5D5D5">
                  <a:lumMod val="1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255788817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Imagen de la pantalla de un computador&#10;&#10;Descripción generada automáticamente con confianza media">
            <a:extLst>
              <a:ext uri="{FF2B5EF4-FFF2-40B4-BE49-F238E27FC236}">
                <a16:creationId xmlns:a16="http://schemas.microsoft.com/office/drawing/2014/main" id="{488EBB3C-A656-EF24-5B50-94F8918544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93974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3" name="Imagen 2" descr="Imagen de la pantalla de un celular con letras&#10;&#10;Descripción generada automáticamente con confianza baja">
            <a:extLst>
              <a:ext uri="{FF2B5EF4-FFF2-40B4-BE49-F238E27FC236}">
                <a16:creationId xmlns:a16="http://schemas.microsoft.com/office/drawing/2014/main" id="{B684602D-3F11-374E-4AF6-95CEB299AC8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6812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Una persona en traje posando para fotografia&#10;&#10;Descripción generada automáticamente">
            <a:extLst>
              <a:ext uri="{FF2B5EF4-FFF2-40B4-BE49-F238E27FC236}">
                <a16:creationId xmlns:a16="http://schemas.microsoft.com/office/drawing/2014/main" id="{661985F2-53E9-E722-94CF-456AC8BC05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0232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C4279CE3-9BAD-3370-CDB9-115B8A0DA08A}"/>
              </a:ext>
            </a:extLst>
          </p:cNvPr>
          <p:cNvSpPr txBox="1">
            <a:spLocks/>
          </p:cNvSpPr>
          <p:nvPr/>
        </p:nvSpPr>
        <p:spPr>
          <a:xfrm>
            <a:off x="6096000" y="1946706"/>
            <a:ext cx="4688114" cy="529842"/>
          </a:xfrm>
          <a:prstGeom prst="rect">
            <a:avLst/>
          </a:prstGeom>
        </p:spPr>
        <p:txBody>
          <a:bodyPr>
            <a:normAutofit fontScale="8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3200" b="1" i="0" u="none" strike="noStrike" kern="1200" cap="none" spc="0" normalizeH="0" baseline="0" noProof="0" dirty="0">
                <a:ln>
                  <a:noFill/>
                </a:ln>
                <a:solidFill>
                  <a:srgbClr val="012D7A"/>
                </a:solidFill>
                <a:effectLst/>
                <a:uLnTx/>
                <a:uFillTx/>
                <a:latin typeface="Arial Black" panose="020B0A04020102020204"/>
                <a:ea typeface="+mj-ea"/>
                <a:cs typeface="+mj-cs"/>
              </a:rPr>
              <a:t>PERFIL DEL INVERSOR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12D7A"/>
              </a:solidFill>
              <a:effectLst/>
              <a:uLnTx/>
              <a:uFillTx/>
              <a:latin typeface="Arial Black" panose="020B0A04020102020204"/>
              <a:ea typeface="+mj-ea"/>
              <a:cs typeface="+mj-cs"/>
            </a:endParaRPr>
          </a:p>
        </p:txBody>
      </p:sp>
      <p:sp>
        <p:nvSpPr>
          <p:cNvPr id="5" name="Marcador de contenido 2">
            <a:extLst>
              <a:ext uri="{FF2B5EF4-FFF2-40B4-BE49-F238E27FC236}">
                <a16:creationId xmlns:a16="http://schemas.microsoft.com/office/drawing/2014/main" id="{F4FAF417-E859-C8E0-48C6-35D6E47B4059}"/>
              </a:ext>
            </a:extLst>
          </p:cNvPr>
          <p:cNvSpPr txBox="1">
            <a:spLocks/>
          </p:cNvSpPr>
          <p:nvPr/>
        </p:nvSpPr>
        <p:spPr>
          <a:xfrm>
            <a:off x="6097524" y="2477189"/>
            <a:ext cx="5442857" cy="25992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MX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Su actitud ante el riesgo.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MX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Su horizonte temporal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MX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Sus expectativas de rentabilidad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MX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Sus necesidades de liquidez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MX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Su capacidad de ahorro.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MX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Sus circunstancias específicas</a:t>
            </a:r>
            <a:endParaRPr kumimoji="0" lang="es-CR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786456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22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endParaRPr/>
          </a:p>
        </p:txBody>
      </p:sp>
      <p:sp>
        <p:nvSpPr>
          <p:cNvPr id="223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24" name="15.jpg" descr="1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magen de la pantalla de un celular&#10;&#10;Descripción generada automáticamente con confianza baja">
            <a:extLst>
              <a:ext uri="{FF2B5EF4-FFF2-40B4-BE49-F238E27FC236}">
                <a16:creationId xmlns:a16="http://schemas.microsoft.com/office/drawing/2014/main" id="{84E3F8DB-E613-4ABA-BED2-5C11D8DFDE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0232" cy="6858000"/>
          </a:xfrm>
          <a:prstGeom prst="rect">
            <a:avLst/>
          </a:prstGeom>
        </p:spPr>
      </p:pic>
      <p:pic>
        <p:nvPicPr>
          <p:cNvPr id="3" name="Imagen 2" descr="Imagen que contiene persona, hombre, ventana, tabla&#10;&#10;Descripción generada automáticamente">
            <a:extLst>
              <a:ext uri="{FF2B5EF4-FFF2-40B4-BE49-F238E27FC236}">
                <a16:creationId xmlns:a16="http://schemas.microsoft.com/office/drawing/2014/main" id="{B7E04692-CCFC-EF36-0518-1391308EC1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8269" y="881269"/>
            <a:ext cx="5095461" cy="5095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232807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escena, etapa, sostener, celular&#10;&#10;Descripción generada automáticamente">
            <a:extLst>
              <a:ext uri="{FF2B5EF4-FFF2-40B4-BE49-F238E27FC236}">
                <a16:creationId xmlns:a16="http://schemas.microsoft.com/office/drawing/2014/main" id="{A9C3F224-E57E-33BD-0ED1-ACF71D4F3B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788" y="-84207"/>
            <a:ext cx="12329788" cy="6942207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56634E5D-726E-4BA5-9856-E81536EEB2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42037" y="2577962"/>
            <a:ext cx="3657600" cy="1617867"/>
          </a:xfrm>
        </p:spPr>
        <p:txBody>
          <a:bodyPr/>
          <a:lstStyle/>
          <a:p>
            <a:pPr algn="l"/>
            <a:r>
              <a:rPr lang="es-ES" sz="5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¡MUCHAS GRACIAS!</a:t>
            </a:r>
            <a:endParaRPr lang="es-HN" sz="6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07756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ítulo 1">
            <a:extLst>
              <a:ext uri="{FF2B5EF4-FFF2-40B4-BE49-F238E27FC236}">
                <a16:creationId xmlns:a16="http://schemas.microsoft.com/office/drawing/2014/main" id="{12B484C6-B71F-C493-877F-5E51DFDCE39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lang="es-ES" sz="2800" b="1" dirty="0"/>
              <a:t>¿Por qué es importante invertir por medio del Mercado de Valores?</a:t>
            </a:r>
            <a:endParaRPr lang="es-HN" sz="2800" b="1" dirty="0"/>
          </a:p>
        </p:txBody>
      </p:sp>
      <p:graphicFrame>
        <p:nvGraphicFramePr>
          <p:cNvPr id="15" name="Marcador de texto 2">
            <a:extLst>
              <a:ext uri="{FF2B5EF4-FFF2-40B4-BE49-F238E27FC236}">
                <a16:creationId xmlns:a16="http://schemas.microsoft.com/office/drawing/2014/main" id="{98AAF142-016C-D0B2-4D25-E68F0CD54F1F}"/>
              </a:ext>
            </a:extLst>
          </p:cNvPr>
          <p:cNvGraphicFramePr/>
          <p:nvPr/>
        </p:nvGraphicFramePr>
        <p:xfrm>
          <a:off x="375920" y="1310641"/>
          <a:ext cx="11176000" cy="44864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505476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sp>
        <p:nvSpPr>
          <p:cNvPr id="167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endParaRPr/>
          </a:p>
        </p:txBody>
      </p:sp>
      <p:sp>
        <p:nvSpPr>
          <p:cNvPr id="168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69" name="4.jpg" descr="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Marcador de texto 2">
            <a:extLst>
              <a:ext uri="{FF2B5EF4-FFF2-40B4-BE49-F238E27FC236}">
                <a16:creationId xmlns:a16="http://schemas.microsoft.com/office/drawing/2014/main" id="{3D246093-A673-90DD-F59B-079155684030}"/>
              </a:ext>
            </a:extLst>
          </p:cNvPr>
          <p:cNvSpPr txBox="1">
            <a:spLocks/>
          </p:cNvSpPr>
          <p:nvPr/>
        </p:nvSpPr>
        <p:spPr>
          <a:xfrm>
            <a:off x="7535602" y="1518510"/>
            <a:ext cx="3943826" cy="2502136"/>
          </a:xfrm>
          <a:prstGeom prst="rect">
            <a:avLst/>
          </a:prstGeom>
        </p:spPr>
        <p:txBody>
          <a:bodyPr/>
          <a:lstStyle>
            <a:lvl1pPr marL="6096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12192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18288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24384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30480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36576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42672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48768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54864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marL="0" indent="0" algn="just" defTabSz="1219169">
              <a:spcBef>
                <a:spcPts val="2250"/>
              </a:spcBef>
              <a:buNone/>
            </a:pPr>
            <a:r>
              <a:rPr lang="es-ES" sz="2200" kern="0" dirty="0">
                <a:solidFill>
                  <a:srgbClr val="5E5E5E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es-ES" sz="2200" b="1" kern="0" dirty="0">
                <a:solidFill>
                  <a:srgbClr val="5E5E5E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BCV</a:t>
            </a:r>
            <a:r>
              <a:rPr lang="es-ES" sz="2200" kern="0" dirty="0">
                <a:solidFill>
                  <a:srgbClr val="5E5E5E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es una institución privada de carácter comercial que proporciona el lugar, las instalaciones físicas y las condiciones óptimas para que se lleven a cabo las negociaciones de títulos valores, tales como pagarés, bonos, certificados, acciones, reportos y otros.</a:t>
            </a:r>
            <a:endParaRPr lang="es-HN" sz="2200" kern="0" dirty="0">
              <a:solidFill>
                <a:srgbClr val="5E5E5E">
                  <a:lumMod val="7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Pantalla 11.jpg" descr="Pantalla 1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03" name="QUE ESTAMOS HACIENDO EN LA BOLSA CENTROAMERICANA DE VALORES"/>
          <p:cNvSpPr txBox="1"/>
          <p:nvPr/>
        </p:nvSpPr>
        <p:spPr>
          <a:xfrm>
            <a:off x="271606" y="2513771"/>
            <a:ext cx="3922123" cy="1408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spAutoFit/>
          </a:bodyPr>
          <a:lstStyle/>
          <a:p>
            <a:pPr algn="r" defTabSz="228600" hangingPunct="0">
              <a:lnSpc>
                <a:spcPct val="90000"/>
              </a:lnSpc>
              <a:defRPr sz="4900" b="1">
                <a:solidFill>
                  <a:srgbClr val="01206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_tradnl" sz="2450" b="1" kern="0" dirty="0">
                <a:solidFill>
                  <a:srgbClr val="012060"/>
                </a:solidFill>
                <a:latin typeface="Arial"/>
                <a:cs typeface="Arial"/>
                <a:sym typeface="Arial"/>
              </a:rPr>
              <a:t>QUE ESTAMOS HACIENDO EN LA BOLSA CENTROAMERICANA DE VALORES</a:t>
            </a:r>
            <a:r>
              <a:rPr lang="es-ES_tradnl" sz="245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</a:p>
        </p:txBody>
      </p:sp>
      <p:sp>
        <p:nvSpPr>
          <p:cNvPr id="204" name="Programas de capacitación Bursátil."/>
          <p:cNvSpPr txBox="1"/>
          <p:nvPr/>
        </p:nvSpPr>
        <p:spPr>
          <a:xfrm>
            <a:off x="4295422" y="4305661"/>
            <a:ext cx="1292532" cy="7437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spAutoFit/>
          </a:bodyPr>
          <a:lstStyle>
            <a:lvl1pPr defTabSz="457200">
              <a:lnSpc>
                <a:spcPts val="4600"/>
              </a:lnSpc>
              <a:defRPr sz="3000">
                <a:solidFill>
                  <a:srgbClr val="01206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 defTabSz="228600" hangingPunct="0">
              <a:lnSpc>
                <a:spcPct val="100000"/>
              </a:lnSpc>
            </a:pPr>
            <a:r>
              <a:rPr lang="es-ES_tradnl" sz="1500" kern="0"/>
              <a:t>Programas de capacitación Bursátil.</a:t>
            </a:r>
          </a:p>
        </p:txBody>
      </p:sp>
      <p:sp>
        <p:nvSpPr>
          <p:cNvPr id="205" name="Tratando de atraer a nuevas empresas que quieran financiarse por medio de la Bolsa de Valores"/>
          <p:cNvSpPr txBox="1"/>
          <p:nvPr/>
        </p:nvSpPr>
        <p:spPr>
          <a:xfrm>
            <a:off x="5161414" y="618434"/>
            <a:ext cx="1640573" cy="16671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spAutoFit/>
          </a:bodyPr>
          <a:lstStyle>
            <a:lvl1pPr defTabSz="457200">
              <a:lnSpc>
                <a:spcPts val="4600"/>
              </a:lnSpc>
              <a:defRPr sz="3000">
                <a:solidFill>
                  <a:srgbClr val="01206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 defTabSz="228600" hangingPunct="0">
              <a:lnSpc>
                <a:spcPct val="100000"/>
              </a:lnSpc>
            </a:pPr>
            <a:r>
              <a:rPr lang="es-ES_tradnl" sz="1500" kern="0" dirty="0"/>
              <a:t>Tratando de atraer a nuevas empresas que quieran financiarse por medio de la Bolsa de Valores</a:t>
            </a:r>
          </a:p>
        </p:txBody>
      </p:sp>
      <p:sp>
        <p:nvSpPr>
          <p:cNvPr id="206" name="Registrando nuevos instrumentos de inversión del mercado internacional"/>
          <p:cNvSpPr txBox="1"/>
          <p:nvPr/>
        </p:nvSpPr>
        <p:spPr>
          <a:xfrm>
            <a:off x="6101690" y="4290729"/>
            <a:ext cx="1778560" cy="12054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spAutoFit/>
          </a:bodyPr>
          <a:lstStyle>
            <a:lvl1pPr defTabSz="457200">
              <a:lnSpc>
                <a:spcPts val="4600"/>
              </a:lnSpc>
              <a:defRPr sz="3000">
                <a:solidFill>
                  <a:srgbClr val="01206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 defTabSz="228600" hangingPunct="0">
              <a:lnSpc>
                <a:spcPct val="100000"/>
              </a:lnSpc>
            </a:pPr>
            <a:r>
              <a:rPr lang="es-ES_tradnl" sz="1500" kern="0"/>
              <a:t>Registrando nuevos instrumentos de inversión del mercado internacional</a:t>
            </a:r>
          </a:p>
        </p:txBody>
      </p:sp>
      <p:sp>
        <p:nvSpPr>
          <p:cNvPr id="207" name="Desarrollando alianzas con otras depositarias en la región"/>
          <p:cNvSpPr txBox="1"/>
          <p:nvPr/>
        </p:nvSpPr>
        <p:spPr>
          <a:xfrm>
            <a:off x="7196790" y="1065167"/>
            <a:ext cx="1549279" cy="12054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spAutoFit/>
          </a:bodyPr>
          <a:lstStyle>
            <a:lvl1pPr defTabSz="457200">
              <a:lnSpc>
                <a:spcPts val="4600"/>
              </a:lnSpc>
              <a:defRPr sz="3000">
                <a:solidFill>
                  <a:srgbClr val="01206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 defTabSz="228600" hangingPunct="0">
              <a:lnSpc>
                <a:spcPct val="100000"/>
              </a:lnSpc>
            </a:pPr>
            <a:r>
              <a:rPr lang="es-ES_tradnl" sz="1500" kern="0"/>
              <a:t>Desarrollando alianzas con otras depositarias en la región</a:t>
            </a:r>
          </a:p>
        </p:txBody>
      </p:sp>
      <p:sp>
        <p:nvSpPr>
          <p:cNvPr id="208" name="Promoviendo el desarrollo de un vector de precios"/>
          <p:cNvSpPr txBox="1"/>
          <p:nvPr/>
        </p:nvSpPr>
        <p:spPr>
          <a:xfrm>
            <a:off x="8100358" y="4413611"/>
            <a:ext cx="1778560" cy="7437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spAutoFit/>
          </a:bodyPr>
          <a:lstStyle>
            <a:lvl1pPr defTabSz="457200">
              <a:lnSpc>
                <a:spcPts val="4600"/>
              </a:lnSpc>
              <a:defRPr sz="3000">
                <a:solidFill>
                  <a:srgbClr val="01206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 defTabSz="228600" hangingPunct="0">
              <a:lnSpc>
                <a:spcPct val="100000"/>
              </a:lnSpc>
            </a:pPr>
            <a:r>
              <a:rPr lang="es-ES_tradnl" sz="1500" kern="0"/>
              <a:t>Promoviendo el desarrollo de un vector de precios</a:t>
            </a:r>
          </a:p>
        </p:txBody>
      </p:sp>
      <p:sp>
        <p:nvSpPr>
          <p:cNvPr id="209" name="Desarrollando un Market Monitor en alianza con LSE"/>
          <p:cNvSpPr txBox="1"/>
          <p:nvPr/>
        </p:nvSpPr>
        <p:spPr>
          <a:xfrm>
            <a:off x="9168399" y="1288532"/>
            <a:ext cx="1549279" cy="9746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spAutoFit/>
          </a:bodyPr>
          <a:lstStyle>
            <a:lvl1pPr defTabSz="457200">
              <a:lnSpc>
                <a:spcPts val="4600"/>
              </a:lnSpc>
              <a:defRPr sz="3000">
                <a:solidFill>
                  <a:srgbClr val="01206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 defTabSz="228600" hangingPunct="0">
              <a:lnSpc>
                <a:spcPct val="100000"/>
              </a:lnSpc>
            </a:pPr>
            <a:r>
              <a:rPr lang="es-ES_tradnl" sz="1500" kern="0"/>
              <a:t>Desarrollando un Market Monitor en alianza con LSE</a:t>
            </a:r>
          </a:p>
        </p:txBody>
      </p:sp>
      <p:sp>
        <p:nvSpPr>
          <p:cNvPr id="210" name="Conformando la CEHVAL"/>
          <p:cNvSpPr txBox="1"/>
          <p:nvPr/>
        </p:nvSpPr>
        <p:spPr>
          <a:xfrm>
            <a:off x="10053653" y="4313127"/>
            <a:ext cx="1778560" cy="5129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spAutoFit/>
          </a:bodyPr>
          <a:lstStyle>
            <a:lvl1pPr defTabSz="457200">
              <a:lnSpc>
                <a:spcPts val="4600"/>
              </a:lnSpc>
              <a:defRPr sz="3000">
                <a:solidFill>
                  <a:srgbClr val="01206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 defTabSz="228600" hangingPunct="0">
              <a:lnSpc>
                <a:spcPct val="100000"/>
              </a:lnSpc>
            </a:pPr>
            <a:r>
              <a:rPr lang="es-ES_tradnl" sz="1500" kern="0" dirty="0"/>
              <a:t>Conformando la CEHVAL</a:t>
            </a:r>
          </a:p>
        </p:txBody>
      </p:sp>
      <p:sp>
        <p:nvSpPr>
          <p:cNvPr id="211" name="Circle"/>
          <p:cNvSpPr/>
          <p:nvPr/>
        </p:nvSpPr>
        <p:spPr>
          <a:xfrm>
            <a:off x="4828022" y="4030139"/>
            <a:ext cx="227332" cy="227332"/>
          </a:xfrm>
          <a:prstGeom prst="ellipse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0" hangingPunct="0">
              <a:defRPr sz="3200">
                <a:solidFill>
                  <a:srgbClr val="00A2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 kern="0">
              <a:solidFill>
                <a:srgbClr val="00A2FF"/>
              </a:solidFill>
              <a:latin typeface="Helvetica Neue Medium"/>
              <a:sym typeface="Helvetica Neue Medium"/>
            </a:endParaRPr>
          </a:p>
        </p:txBody>
      </p:sp>
      <p:sp>
        <p:nvSpPr>
          <p:cNvPr id="212" name="Circle"/>
          <p:cNvSpPr/>
          <p:nvPr/>
        </p:nvSpPr>
        <p:spPr>
          <a:xfrm>
            <a:off x="5848984" y="2339941"/>
            <a:ext cx="227332" cy="227332"/>
          </a:xfrm>
          <a:prstGeom prst="ellipse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0" hangingPunct="0">
              <a:defRPr sz="3200">
                <a:solidFill>
                  <a:srgbClr val="00A2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 kern="0">
              <a:solidFill>
                <a:srgbClr val="00A2FF"/>
              </a:solidFill>
              <a:latin typeface="Helvetica Neue Medium"/>
              <a:sym typeface="Helvetica Neue Medium"/>
            </a:endParaRPr>
          </a:p>
        </p:txBody>
      </p:sp>
      <p:sp>
        <p:nvSpPr>
          <p:cNvPr id="213" name="Circle"/>
          <p:cNvSpPr/>
          <p:nvPr/>
        </p:nvSpPr>
        <p:spPr>
          <a:xfrm>
            <a:off x="7857763" y="2339941"/>
            <a:ext cx="227332" cy="227332"/>
          </a:xfrm>
          <a:prstGeom prst="ellipse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0" hangingPunct="0">
              <a:defRPr sz="3200">
                <a:solidFill>
                  <a:srgbClr val="00A2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 kern="0">
              <a:solidFill>
                <a:srgbClr val="00A2FF"/>
              </a:solidFill>
              <a:latin typeface="Helvetica Neue Medium"/>
              <a:sym typeface="Helvetica Neue Medium"/>
            </a:endParaRPr>
          </a:p>
        </p:txBody>
      </p:sp>
      <p:sp>
        <p:nvSpPr>
          <p:cNvPr id="214" name="Circle"/>
          <p:cNvSpPr/>
          <p:nvPr/>
        </p:nvSpPr>
        <p:spPr>
          <a:xfrm>
            <a:off x="6839203" y="4030139"/>
            <a:ext cx="227332" cy="227332"/>
          </a:xfrm>
          <a:prstGeom prst="ellipse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0" hangingPunct="0">
              <a:defRPr sz="3200">
                <a:solidFill>
                  <a:srgbClr val="00A2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 kern="0">
              <a:solidFill>
                <a:srgbClr val="00A2FF"/>
              </a:solidFill>
              <a:latin typeface="Helvetica Neue Medium"/>
              <a:sym typeface="Helvetica Neue Medium"/>
            </a:endParaRPr>
          </a:p>
        </p:txBody>
      </p:sp>
      <p:sp>
        <p:nvSpPr>
          <p:cNvPr id="215" name="Circle"/>
          <p:cNvSpPr/>
          <p:nvPr/>
        </p:nvSpPr>
        <p:spPr>
          <a:xfrm>
            <a:off x="8850385" y="4030139"/>
            <a:ext cx="227332" cy="227332"/>
          </a:xfrm>
          <a:prstGeom prst="ellipse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0" hangingPunct="0">
              <a:defRPr sz="3200">
                <a:solidFill>
                  <a:srgbClr val="00A2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 kern="0">
              <a:solidFill>
                <a:srgbClr val="00A2FF"/>
              </a:solidFill>
              <a:latin typeface="Helvetica Neue Medium"/>
              <a:sym typeface="Helvetica Neue Medium"/>
            </a:endParaRPr>
          </a:p>
        </p:txBody>
      </p:sp>
      <p:sp>
        <p:nvSpPr>
          <p:cNvPr id="216" name="Circle"/>
          <p:cNvSpPr/>
          <p:nvPr/>
        </p:nvSpPr>
        <p:spPr>
          <a:xfrm>
            <a:off x="9843544" y="2339941"/>
            <a:ext cx="227332" cy="227332"/>
          </a:xfrm>
          <a:prstGeom prst="ellipse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0" hangingPunct="0">
              <a:defRPr sz="3200">
                <a:solidFill>
                  <a:srgbClr val="00A2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 kern="0">
              <a:solidFill>
                <a:srgbClr val="00A2FF"/>
              </a:solidFill>
              <a:latin typeface="Helvetica Neue Medium"/>
              <a:sym typeface="Helvetica Neue Medium"/>
            </a:endParaRPr>
          </a:p>
        </p:txBody>
      </p:sp>
      <p:sp>
        <p:nvSpPr>
          <p:cNvPr id="217" name="Circle"/>
          <p:cNvSpPr/>
          <p:nvPr/>
        </p:nvSpPr>
        <p:spPr>
          <a:xfrm>
            <a:off x="10829267" y="4030139"/>
            <a:ext cx="227332" cy="227332"/>
          </a:xfrm>
          <a:prstGeom prst="ellipse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0" hangingPunct="0">
              <a:defRPr sz="3200">
                <a:solidFill>
                  <a:srgbClr val="00A2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 kern="0">
              <a:solidFill>
                <a:srgbClr val="00A2FF"/>
              </a:solidFill>
              <a:latin typeface="Helvetica Neue Medium"/>
              <a:sym typeface="Helvetica Neue Medium"/>
            </a:endParaRP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Imagen de la pantalla de un celular&#10;&#10;Descripción generada automáticamente con confianza baja">
            <a:extLst>
              <a:ext uri="{FF2B5EF4-FFF2-40B4-BE49-F238E27FC236}">
                <a16:creationId xmlns:a16="http://schemas.microsoft.com/office/drawing/2014/main" id="{91F68650-BF9C-44A1-0162-8220723EE1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382"/>
            <a:ext cx="12184460" cy="6860381"/>
          </a:xfrm>
          <a:prstGeom prst="rect">
            <a:avLst/>
          </a:prstGeom>
        </p:spPr>
      </p:pic>
      <p:sp>
        <p:nvSpPr>
          <p:cNvPr id="5" name="Elipse 4">
            <a:extLst>
              <a:ext uri="{FF2B5EF4-FFF2-40B4-BE49-F238E27FC236}">
                <a16:creationId xmlns:a16="http://schemas.microsoft.com/office/drawing/2014/main" id="{0FB1C809-A90E-7980-F4F5-B03CD7BA8BC2}"/>
              </a:ext>
            </a:extLst>
          </p:cNvPr>
          <p:cNvSpPr/>
          <p:nvPr/>
        </p:nvSpPr>
        <p:spPr>
          <a:xfrm>
            <a:off x="964097" y="2514600"/>
            <a:ext cx="1540565" cy="154056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HN" dirty="0"/>
          </a:p>
        </p:txBody>
      </p:sp>
      <p:sp>
        <p:nvSpPr>
          <p:cNvPr id="2" name="Subtítulo 1">
            <a:extLst>
              <a:ext uri="{FF2B5EF4-FFF2-40B4-BE49-F238E27FC236}">
                <a16:creationId xmlns:a16="http://schemas.microsoft.com/office/drawing/2014/main" id="{15EF90C3-6451-6FD4-D52B-5B6814FE99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62804" y="2885440"/>
            <a:ext cx="7345680" cy="853440"/>
          </a:xfrm>
        </p:spPr>
        <p:txBody>
          <a:bodyPr/>
          <a:lstStyle/>
          <a:p>
            <a:r>
              <a:rPr lang="es-HN" sz="3200" b="1" dirty="0">
                <a:solidFill>
                  <a:srgbClr val="012E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CONCEPTOS FUNDAMENTALES DEL MERCADO DE VALORES</a:t>
            </a:r>
          </a:p>
        </p:txBody>
      </p:sp>
      <p:pic>
        <p:nvPicPr>
          <p:cNvPr id="9" name="Marcador de contenido 8" descr="Libro abierto con relleno sólido">
            <a:extLst>
              <a:ext uri="{FF2B5EF4-FFF2-40B4-BE49-F238E27FC236}">
                <a16:creationId xmlns:a16="http://schemas.microsoft.com/office/drawing/2014/main" id="{1658698F-E80F-6CE3-7A87-51F3508A0C85}"/>
              </a:ext>
            </a:extLst>
          </p:cNvPr>
          <p:cNvPicPr>
            <a:picLocks noGrp="1" noChangeAspect="1"/>
          </p:cNvPicPr>
          <p:nvPr>
            <p:ph sz="half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77179" y="2854960"/>
            <a:ext cx="914400" cy="914400"/>
          </a:xfrm>
        </p:spPr>
      </p:pic>
    </p:spTree>
    <p:extLst>
      <p:ext uri="{BB962C8B-B14F-4D97-AF65-F5344CB8AC3E}">
        <p14:creationId xmlns:p14="http://schemas.microsoft.com/office/powerpoint/2010/main" val="25142872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ítulo 1">
            <a:extLst>
              <a:ext uri="{FF2B5EF4-FFF2-40B4-BE49-F238E27FC236}">
                <a16:creationId xmlns:a16="http://schemas.microsoft.com/office/drawing/2014/main" id="{55F664B5-E4C2-440E-B06A-CD5907F645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5920" y="172720"/>
            <a:ext cx="10444480" cy="711200"/>
          </a:xfrm>
        </p:spPr>
        <p:txBody>
          <a:bodyPr anchor="ctr"/>
          <a:lstStyle/>
          <a:p>
            <a:r>
              <a:rPr lang="es-ES" sz="3500" b="1" dirty="0">
                <a:latin typeface="+mn-lt"/>
                <a:cs typeface="Times New Roman" panose="02020603050405020304" pitchFamily="18" charset="0"/>
              </a:rPr>
              <a:t>¿QUE ES UN EMISOR EN EL MERCADO DE VALORES?</a:t>
            </a:r>
            <a:endParaRPr lang="es-HN" sz="3500" b="1" dirty="0"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651EE5E2-D98C-4486-BD39-B0A7B1878997}"/>
              </a:ext>
            </a:extLst>
          </p:cNvPr>
          <p:cNvSpPr/>
          <p:nvPr/>
        </p:nvSpPr>
        <p:spPr>
          <a:xfrm>
            <a:off x="1229031" y="1070107"/>
            <a:ext cx="10667499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s-HN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H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00FFFF"/>
              </a:highlight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s-HN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00FF00"/>
                </a:highlight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6" name="Imagen 5" descr="Imagen que contiene Interfaz de usuario gráfica&#10;&#10;Descripción generada automáticamente">
            <a:extLst>
              <a:ext uri="{FF2B5EF4-FFF2-40B4-BE49-F238E27FC236}">
                <a16:creationId xmlns:a16="http://schemas.microsoft.com/office/drawing/2014/main" id="{A0A6EA67-B133-145D-C9A8-6E4B67B295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57ED27DE-7262-8616-4475-F868065DC555}"/>
              </a:ext>
            </a:extLst>
          </p:cNvPr>
          <p:cNvSpPr txBox="1"/>
          <p:nvPr/>
        </p:nvSpPr>
        <p:spPr>
          <a:xfrm>
            <a:off x="808061" y="1720840"/>
            <a:ext cx="405217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s-ES" sz="24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Los emisores de valores son </a:t>
            </a:r>
            <a:r>
              <a:rPr lang="es-ES" sz="24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empresas que buscan crecer y financiarse mediante una oferta pública en el mercado bursátil, al emitir valores de deuda (bonos) o de capital (acciones)</a:t>
            </a:r>
            <a:r>
              <a:rPr lang="es-ES" sz="24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. 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4F561920-6767-3301-4268-78EF4F9D66C7}"/>
              </a:ext>
            </a:extLst>
          </p:cNvPr>
          <p:cNvSpPr txBox="1"/>
          <p:nvPr/>
        </p:nvSpPr>
        <p:spPr>
          <a:xfrm>
            <a:off x="6930566" y="2309491"/>
            <a:ext cx="405217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es-ES" sz="2400" dirty="0">
                <a:solidFill>
                  <a:srgbClr val="012E7B"/>
                </a:solidFill>
                <a:latin typeface="arial" panose="020B0604020202020204" pitchFamily="34" charset="0"/>
              </a:rPr>
              <a:t>Pueden ser entidades del </a:t>
            </a:r>
            <a:r>
              <a:rPr lang="es-ES" sz="2400" b="1" dirty="0">
                <a:solidFill>
                  <a:srgbClr val="012E7B"/>
                </a:solidFill>
                <a:latin typeface="arial" panose="020B0604020202020204" pitchFamily="34" charset="0"/>
              </a:rPr>
              <a:t>Estado</a:t>
            </a:r>
            <a:r>
              <a:rPr lang="es-ES" sz="2400" dirty="0">
                <a:solidFill>
                  <a:srgbClr val="012E7B"/>
                </a:solidFill>
                <a:latin typeface="arial" panose="020B0604020202020204" pitchFamily="34" charset="0"/>
              </a:rPr>
              <a:t> o </a:t>
            </a:r>
            <a:r>
              <a:rPr lang="es-ES" sz="2400" b="1" dirty="0">
                <a:solidFill>
                  <a:srgbClr val="012E7B"/>
                </a:solidFill>
                <a:latin typeface="arial" panose="020B0604020202020204" pitchFamily="34" charset="0"/>
              </a:rPr>
              <a:t>empresas privadas</a:t>
            </a:r>
            <a:r>
              <a:rPr lang="es-ES" sz="2400" dirty="0">
                <a:solidFill>
                  <a:srgbClr val="012E7B"/>
                </a:solidFill>
                <a:latin typeface="arial" panose="020B0604020202020204" pitchFamily="34" charset="0"/>
              </a:rPr>
              <a:t>, pero es el Emisor quien respalda la inversión.</a:t>
            </a:r>
            <a:endParaRPr lang="es-HN" sz="2400" dirty="0">
              <a:solidFill>
                <a:srgbClr val="012E7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7811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Imagen de la pantalla de un celular con letras&#10;&#10;Descripción generada automáticamente con confianza baja">
            <a:extLst>
              <a:ext uri="{FF2B5EF4-FFF2-40B4-BE49-F238E27FC236}">
                <a16:creationId xmlns:a16="http://schemas.microsoft.com/office/drawing/2014/main" id="{ED6A967A-D09E-A785-5B4E-9997928805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Subtítulo 1">
            <a:extLst>
              <a:ext uri="{FF2B5EF4-FFF2-40B4-BE49-F238E27FC236}">
                <a16:creationId xmlns:a16="http://schemas.microsoft.com/office/drawing/2014/main" id="{55F664B5-E4C2-440E-B06A-CD5907F645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2619" y="1045544"/>
            <a:ext cx="10444480" cy="711200"/>
          </a:xfrm>
        </p:spPr>
        <p:txBody>
          <a:bodyPr anchor="ctr"/>
          <a:lstStyle/>
          <a:p>
            <a:r>
              <a:rPr lang="es-ES" sz="2800" b="1" dirty="0">
                <a:solidFill>
                  <a:srgbClr val="012E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¿CÚAL ES EL PAPEL DE LAS CASAS DE BOLSA?</a:t>
            </a:r>
            <a:endParaRPr lang="es-HN" sz="2800" b="1" dirty="0">
              <a:solidFill>
                <a:srgbClr val="012E7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1B6C6D3A-BE0F-A132-B52E-7BD827050B6F}"/>
              </a:ext>
            </a:extLst>
          </p:cNvPr>
          <p:cNvSpPr txBox="1"/>
          <p:nvPr/>
        </p:nvSpPr>
        <p:spPr>
          <a:xfrm>
            <a:off x="1564397" y="2007227"/>
            <a:ext cx="977888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400" dirty="0">
                <a:solidFill>
                  <a:srgbClr val="012E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s-ES" sz="2400" b="0" i="0" dirty="0">
                <a:solidFill>
                  <a:srgbClr val="012E7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rindar asesoría a las empresas para obtener financiamiento a través de la emisión de títulos.</a:t>
            </a:r>
          </a:p>
          <a:p>
            <a:pPr algn="just"/>
            <a:endParaRPr lang="es-ES" sz="2400" b="0" i="0" dirty="0">
              <a:solidFill>
                <a:srgbClr val="012E7B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s-ES" sz="2400" b="0" i="0" dirty="0">
                <a:solidFill>
                  <a:srgbClr val="012E7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Participar en las ofertas públicas como colocadores de los mismos o como representantes comunes de los tenedores de valores.</a:t>
            </a:r>
          </a:p>
          <a:p>
            <a:pPr algn="just"/>
            <a:endParaRPr lang="es-ES" sz="2400" b="0" i="0" dirty="0">
              <a:solidFill>
                <a:srgbClr val="012E7B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s-ES" sz="2400" dirty="0">
                <a:solidFill>
                  <a:srgbClr val="012E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s-ES" sz="2400" b="0" i="0" dirty="0">
                <a:solidFill>
                  <a:srgbClr val="012E7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sesorar a los inversionistas a invertir los recursos por medio de los diferentes instrumentos de inversión existentes en el mercado de valores local e internacional.</a:t>
            </a:r>
            <a:endParaRPr lang="es-HN" sz="2400" dirty="0">
              <a:solidFill>
                <a:srgbClr val="012E7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Gráfico 6" descr="Maletín con relleno sólido">
            <a:extLst>
              <a:ext uri="{FF2B5EF4-FFF2-40B4-BE49-F238E27FC236}">
                <a16:creationId xmlns:a16="http://schemas.microsoft.com/office/drawing/2014/main" id="{0ED419B0-A7D2-FA3B-1E04-24A7C1A3A8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32010" y="1870155"/>
            <a:ext cx="914400" cy="914400"/>
          </a:xfrm>
          <a:prstGeom prst="rect">
            <a:avLst/>
          </a:prstGeom>
        </p:spPr>
      </p:pic>
      <p:pic>
        <p:nvPicPr>
          <p:cNvPr id="9" name="Gráfico 8" descr="Hucha con relleno sólido">
            <a:extLst>
              <a:ext uri="{FF2B5EF4-FFF2-40B4-BE49-F238E27FC236}">
                <a16:creationId xmlns:a16="http://schemas.microsoft.com/office/drawing/2014/main" id="{8D796813-F60B-3D19-B516-487C338350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32010" y="4636979"/>
            <a:ext cx="914400" cy="914400"/>
          </a:xfrm>
          <a:prstGeom prst="rect">
            <a:avLst/>
          </a:prstGeom>
        </p:spPr>
      </p:pic>
      <p:pic>
        <p:nvPicPr>
          <p:cNvPr id="13" name="Gráfico 12" descr="Trabajadora de oficina con relleno sólido">
            <a:extLst>
              <a:ext uri="{FF2B5EF4-FFF2-40B4-BE49-F238E27FC236}">
                <a16:creationId xmlns:a16="http://schemas.microsoft.com/office/drawing/2014/main" id="{D597F8B0-552D-270C-323B-A80145BDDBB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32010" y="3221612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24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BCV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2_CONTENIDO 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MPARATIV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UBTÍTUL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ONTENIDO 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CONTENIDO 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8.xml><?xml version="1.0" encoding="utf-8"?>
<a:theme xmlns:a="http://schemas.openxmlformats.org/drawingml/2006/main" name="1_Tema de Office">
  <a:themeElements>
    <a:clrScheme name="BCV COLORS">
      <a:dk1>
        <a:srgbClr val="000000"/>
      </a:dk1>
      <a:lt1>
        <a:srgbClr val="FFFFFF"/>
      </a:lt1>
      <a:dk2>
        <a:srgbClr val="012D7A"/>
      </a:dk2>
      <a:lt2>
        <a:srgbClr val="E8E8E8"/>
      </a:lt2>
      <a:accent1>
        <a:srgbClr val="0172FE"/>
      </a:accent1>
      <a:accent2>
        <a:srgbClr val="BF8D3C"/>
      </a:accent2>
      <a:accent3>
        <a:srgbClr val="06044D"/>
      </a:accent3>
      <a:accent4>
        <a:srgbClr val="BDC6CC"/>
      </a:accent4>
      <a:accent5>
        <a:srgbClr val="003BF5"/>
      </a:accent5>
      <a:accent6>
        <a:srgbClr val="BF8D3C"/>
      </a:accent6>
      <a:hlink>
        <a:srgbClr val="0172FE"/>
      </a:hlink>
      <a:folHlink>
        <a:srgbClr val="003BF5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9.xml><?xml version="1.0" encoding="utf-8"?>
<a:theme xmlns:a="http://schemas.openxmlformats.org/drawingml/2006/main" name="2_Tema de Office">
  <a:themeElements>
    <a:clrScheme name="BCV COLORS">
      <a:dk1>
        <a:srgbClr val="000000"/>
      </a:dk1>
      <a:lt1>
        <a:srgbClr val="FFFFFF"/>
      </a:lt1>
      <a:dk2>
        <a:srgbClr val="012D7A"/>
      </a:dk2>
      <a:lt2>
        <a:srgbClr val="E8E8E8"/>
      </a:lt2>
      <a:accent1>
        <a:srgbClr val="0172FE"/>
      </a:accent1>
      <a:accent2>
        <a:srgbClr val="BF8D3C"/>
      </a:accent2>
      <a:accent3>
        <a:srgbClr val="06044D"/>
      </a:accent3>
      <a:accent4>
        <a:srgbClr val="BDC6CC"/>
      </a:accent4>
      <a:accent5>
        <a:srgbClr val="003BF5"/>
      </a:accent5>
      <a:accent6>
        <a:srgbClr val="BF8D3C"/>
      </a:accent6>
      <a:hlink>
        <a:srgbClr val="0172FE"/>
      </a:hlink>
      <a:folHlink>
        <a:srgbClr val="003BF5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573F1EC5EE20334CA088B14F3342EEF4" ma:contentTypeVersion="10" ma:contentTypeDescription="Crear nuevo documento." ma:contentTypeScope="" ma:versionID="0b398955024f261cff5219d2f7b30fb2">
  <xsd:schema xmlns:xsd="http://www.w3.org/2001/XMLSchema" xmlns:xs="http://www.w3.org/2001/XMLSchema" xmlns:p="http://schemas.microsoft.com/office/2006/metadata/properties" xmlns:ns3="902e3319-4740-4600-98b6-d8596176cd9b" xmlns:ns4="649fe2d2-02f3-46b7-a3f9-0b3e212ab4cc" targetNamespace="http://schemas.microsoft.com/office/2006/metadata/properties" ma:root="true" ma:fieldsID="9fce014a1788db2b91bd3faef8da8c3f" ns3:_="" ns4:_="">
    <xsd:import namespace="902e3319-4740-4600-98b6-d8596176cd9b"/>
    <xsd:import namespace="649fe2d2-02f3-46b7-a3f9-0b3e212ab4cc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02e3319-4740-4600-98b6-d8596176cd9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49fe2d2-02f3-46b7-a3f9-0b3e212ab4cc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Hash de la sugerencia para compartir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1724964-BC9B-4474-9B34-46066991A8D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93914FF-0CAE-46AB-B33E-615541A9899A}">
  <ds:schemaRefs>
    <ds:schemaRef ds:uri="http://purl.org/dc/dcmitype/"/>
    <ds:schemaRef ds:uri="http://purl.org/dc/elements/1.1/"/>
    <ds:schemaRef ds:uri="http://schemas.microsoft.com/office/infopath/2007/PartnerControls"/>
    <ds:schemaRef ds:uri="http://purl.org/dc/terms/"/>
    <ds:schemaRef ds:uri="649fe2d2-02f3-46b7-a3f9-0b3e212ab4cc"/>
    <ds:schemaRef ds:uri="902e3319-4740-4600-98b6-d8596176cd9b"/>
    <ds:schemaRef ds:uri="http://schemas.openxmlformats.org/package/2006/metadata/core-properties"/>
    <ds:schemaRef ds:uri="http://schemas.microsoft.com/office/2006/documentManagement/types"/>
    <ds:schemaRef ds:uri="http://schemas.microsoft.com/office/2006/metadata/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F7356C3F-1D19-42C3-850B-32579FD6A58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02e3319-4740-4600-98b6-d8596176cd9b"/>
    <ds:schemaRef ds:uri="649fe2d2-02f3-46b7-a3f9-0b3e212ab4c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3473</TotalTime>
  <Words>806</Words>
  <Application>Microsoft Macintosh PowerPoint</Application>
  <PresentationFormat>Panorámica</PresentationFormat>
  <Paragraphs>101</Paragraphs>
  <Slides>32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12</vt:i4>
      </vt:variant>
      <vt:variant>
        <vt:lpstr>Tema</vt:lpstr>
      </vt:variant>
      <vt:variant>
        <vt:i4>10</vt:i4>
      </vt:variant>
      <vt:variant>
        <vt:lpstr>Títulos de diapositiva</vt:lpstr>
      </vt:variant>
      <vt:variant>
        <vt:i4>32</vt:i4>
      </vt:variant>
    </vt:vector>
  </HeadingPairs>
  <TitlesOfParts>
    <vt:vector size="54" baseType="lpstr">
      <vt:lpstr>☞GILROY-MEDIUM</vt:lpstr>
      <vt:lpstr>Arial</vt:lpstr>
      <vt:lpstr>Arial</vt:lpstr>
      <vt:lpstr>Arial Black</vt:lpstr>
      <vt:lpstr>Arial Narrow</vt:lpstr>
      <vt:lpstr>Calibri</vt:lpstr>
      <vt:lpstr>Calibri Light</vt:lpstr>
      <vt:lpstr>Gilroy-Black</vt:lpstr>
      <vt:lpstr>Helvetica Neue</vt:lpstr>
      <vt:lpstr>Helvetica Neue Medium</vt:lpstr>
      <vt:lpstr>Times New Roman</vt:lpstr>
      <vt:lpstr>Wingdings</vt:lpstr>
      <vt:lpstr>TEMA BCV</vt:lpstr>
      <vt:lpstr>COMPARATIVO</vt:lpstr>
      <vt:lpstr>SUBTÍTULO</vt:lpstr>
      <vt:lpstr>CONTENIDO 1</vt:lpstr>
      <vt:lpstr>CONTENIDO 2</vt:lpstr>
      <vt:lpstr>Tema de Office</vt:lpstr>
      <vt:lpstr>21_BasicWhite</vt:lpstr>
      <vt:lpstr>1_Tema de Office</vt:lpstr>
      <vt:lpstr>2_Tema de Office</vt:lpstr>
      <vt:lpstr>2_CONTENIDO 2</vt:lpstr>
      <vt:lpstr>MERCADO DE VALORES HONDUREÑO</vt:lpstr>
      <vt:lpstr>REFLEXIÓN INICIAL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IMPULSAR LA EMISIÓN DE BONOS VERDES SOCIALES Y SOSTENIBLES (ASG)</vt:lpstr>
      <vt:lpstr>DESARROLAR LAS OPERACIONES TRANSFRONTERIZAS </vt:lpstr>
      <vt:lpstr>REGISTRAR BONOS SOBERANOS DE LA REGIÓN</vt:lpstr>
      <vt:lpstr>Presentación de PowerPoint</vt:lpstr>
      <vt:lpstr>NOTA ESTRUCTURADA DE CAPITAL GARANTIZADO OPORTUNIDAD DE INVERSIÓN CON RENDIMIENTOS SOLIDOS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¡MUCHAS GRACIAS!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Dennis Rodriguez</dc:creator>
  <cp:lastModifiedBy>Rudy  Mendoza</cp:lastModifiedBy>
  <cp:revision>103</cp:revision>
  <cp:lastPrinted>2022-02-09T19:30:47Z</cp:lastPrinted>
  <dcterms:created xsi:type="dcterms:W3CDTF">2020-07-22T21:45:10Z</dcterms:created>
  <dcterms:modified xsi:type="dcterms:W3CDTF">2024-09-04T21:31:12Z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0x010100573F1EC5EE20334CA088B14F3342EEF4</vt:lpwstr>
  </property>
</Properties>
</file>