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592" r:id="rId2"/>
    <p:sldId id="593" r:id="rId3"/>
    <p:sldId id="596" r:id="rId4"/>
    <p:sldId id="598" r:id="rId5"/>
    <p:sldId id="612" r:id="rId6"/>
    <p:sldId id="610" r:id="rId7"/>
    <p:sldId id="601" r:id="rId8"/>
    <p:sldId id="613" r:id="rId9"/>
    <p:sldId id="614" r:id="rId10"/>
    <p:sldId id="615" r:id="rId11"/>
    <p:sldId id="617" r:id="rId12"/>
    <p:sldId id="619" r:id="rId13"/>
    <p:sldId id="621" r:id="rId14"/>
    <p:sldId id="611" r:id="rId15"/>
    <p:sldId id="622" r:id="rId16"/>
    <p:sldId id="607" r:id="rId17"/>
    <p:sldId id="608" r:id="rId18"/>
  </p:sldIdLst>
  <p:sldSz cx="9144000" cy="6858000" type="letter"/>
  <p:notesSz cx="6810375" cy="99425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18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402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FF10"/>
    <a:srgbClr val="484848"/>
    <a:srgbClr val="22FFEF"/>
    <a:srgbClr val="103250"/>
    <a:srgbClr val="008000"/>
    <a:srgbClr val="44536A"/>
    <a:srgbClr val="FFC409"/>
    <a:srgbClr val="0033CC"/>
    <a:srgbClr val="182B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3" autoAdjust="0"/>
    <p:restoredTop sz="97475" autoAdjust="0"/>
  </p:normalViewPr>
  <p:slideViewPr>
    <p:cSldViewPr snapToGrid="0" snapToObjects="1">
      <p:cViewPr>
        <p:scale>
          <a:sx n="100" d="100"/>
          <a:sy n="100" d="100"/>
        </p:scale>
        <p:origin x="-1880" y="-88"/>
      </p:cViewPr>
      <p:guideLst>
        <p:guide orient="horz" pos="618"/>
        <p:guide orient="horz" pos="4020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41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79" Type="http://schemas.microsoft.com/office/2016/11/relationships/changesInfo" Target="changesInfos/changesInfo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ia Quiros" userId="b62269f6-20a3-4718-b95a-c6e5adb86515" providerId="ADAL" clId="{9E03447D-6841-44CB-BFDA-5D751E82BCA8}"/>
    <pc:docChg chg="custSel modSld">
      <pc:chgData name="Tania Quiros" userId="b62269f6-20a3-4718-b95a-c6e5adb86515" providerId="ADAL" clId="{9E03447D-6841-44CB-BFDA-5D751E82BCA8}" dt="2021-06-23T15:29:43.845" v="9" actId="20577"/>
      <pc:docMkLst>
        <pc:docMk/>
      </pc:docMkLst>
      <pc:sldChg chg="modSp mod">
        <pc:chgData name="Tania Quiros" userId="b62269f6-20a3-4718-b95a-c6e5adb86515" providerId="ADAL" clId="{9E03447D-6841-44CB-BFDA-5D751E82BCA8}" dt="2021-06-23T15:29:43.845" v="9" actId="20577"/>
        <pc:sldMkLst>
          <pc:docMk/>
          <pc:sldMk cId="507085296" sldId="256"/>
        </pc:sldMkLst>
        <pc:spChg chg="mod">
          <ac:chgData name="Tania Quiros" userId="b62269f6-20a3-4718-b95a-c6e5adb86515" providerId="ADAL" clId="{9E03447D-6841-44CB-BFDA-5D751E82BCA8}" dt="2021-06-23T15:29:43.845" v="9" actId="20577"/>
          <ac:spMkLst>
            <pc:docMk/>
            <pc:sldMk cId="507085296" sldId="256"/>
            <ac:spMk id="6" creationId="{24D423AF-71AB-7549-8BA8-34F3BB3643BF}"/>
          </ac:spMkLst>
        </pc:spChg>
      </pc:sldChg>
      <pc:sldChg chg="delSp modSp mod">
        <pc:chgData name="Tania Quiros" userId="b62269f6-20a3-4718-b95a-c6e5adb86515" providerId="ADAL" clId="{9E03447D-6841-44CB-BFDA-5D751E82BCA8}" dt="2021-06-23T15:29:33.127" v="1" actId="478"/>
        <pc:sldMkLst>
          <pc:docMk/>
          <pc:sldMk cId="4262957890" sldId="278"/>
        </pc:sldMkLst>
        <pc:spChg chg="del mod">
          <ac:chgData name="Tania Quiros" userId="b62269f6-20a3-4718-b95a-c6e5adb86515" providerId="ADAL" clId="{9E03447D-6841-44CB-BFDA-5D751E82BCA8}" dt="2021-06-23T15:29:33.127" v="1" actId="478"/>
          <ac:spMkLst>
            <pc:docMk/>
            <pc:sldMk cId="4262957890" sldId="278"/>
            <ac:spMk id="5" creationId="{DFC12E0C-3C86-B843-A153-265E092DC3B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F32743-8627-4D4B-B463-E79AFEE771A6}" type="doc">
      <dgm:prSet loTypeId="urn:microsoft.com/office/officeart/2005/8/layout/hList1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5C5B5584-EF71-0D40-8096-5BB94F0BC68F}">
      <dgm:prSet phldrT="[Texto]" custT="1"/>
      <dgm:spPr/>
      <dgm:t>
        <a:bodyPr/>
        <a:lstStyle/>
        <a:p>
          <a:r>
            <a:rPr lang="es-MX" sz="1100" b="1" dirty="0" smtClean="0">
              <a:latin typeface="Century Gothic"/>
              <a:cs typeface="Century Gothic"/>
            </a:rPr>
            <a:t>Instrumentos de deuda</a:t>
          </a:r>
        </a:p>
        <a:p>
          <a:endParaRPr lang="es-MX" sz="1100" dirty="0">
            <a:latin typeface="Century Gothic"/>
            <a:cs typeface="Century Gothic"/>
          </a:endParaRPr>
        </a:p>
      </dgm:t>
    </dgm:pt>
    <dgm:pt modelId="{F1F5CEC7-85A9-5947-B91C-8EC057F7989E}" type="parTrans" cxnId="{160CE765-ACA5-D74B-9C01-2AD5881FE93A}">
      <dgm:prSet/>
      <dgm:spPr/>
      <dgm:t>
        <a:bodyPr/>
        <a:lstStyle/>
        <a:p>
          <a:endParaRPr lang="es-MX" sz="1100">
            <a:latin typeface="Century Gothic"/>
            <a:cs typeface="Century Gothic"/>
          </a:endParaRPr>
        </a:p>
      </dgm:t>
    </dgm:pt>
    <dgm:pt modelId="{2C7D62B8-3588-314C-8E8D-98C048297E0F}" type="sibTrans" cxnId="{160CE765-ACA5-D74B-9C01-2AD5881FE93A}">
      <dgm:prSet/>
      <dgm:spPr/>
      <dgm:t>
        <a:bodyPr/>
        <a:lstStyle/>
        <a:p>
          <a:endParaRPr lang="es-MX" sz="1100">
            <a:latin typeface="Century Gothic"/>
            <a:cs typeface="Century Gothic"/>
          </a:endParaRPr>
        </a:p>
      </dgm:t>
    </dgm:pt>
    <dgm:pt modelId="{A9835AD7-8B5B-C346-9CB6-C57BE44DCAB6}">
      <dgm:prSet phldrT="[Texto]" custT="1"/>
      <dgm:spPr/>
      <dgm:t>
        <a:bodyPr/>
        <a:lstStyle/>
        <a:p>
          <a:r>
            <a:rPr lang="es-MX" sz="1100" dirty="0" smtClean="0">
              <a:latin typeface="Century Gothic"/>
              <a:cs typeface="Century Gothic"/>
            </a:rPr>
            <a:t>Los instrumentos de deuda representan obligaciones </a:t>
          </a:r>
          <a:r>
            <a:rPr lang="es-MX" sz="1100" dirty="0" smtClean="0">
              <a:latin typeface="Century Gothic"/>
              <a:cs typeface="Century Gothic"/>
            </a:rPr>
            <a:t>contractuales para cobrar dinero en </a:t>
          </a:r>
          <a:r>
            <a:rPr lang="es-MX" sz="1100" dirty="0" smtClean="0">
              <a:latin typeface="Century Gothic"/>
              <a:cs typeface="Century Gothic"/>
            </a:rPr>
            <a:t>ciertas </a:t>
          </a:r>
          <a:r>
            <a:rPr lang="es-MX" sz="1100" dirty="0" smtClean="0">
              <a:latin typeface="Century Gothic"/>
              <a:cs typeface="Century Gothic"/>
            </a:rPr>
            <a:t>fechas</a:t>
          </a:r>
          <a:endParaRPr lang="es-MX" sz="1100" dirty="0">
            <a:latin typeface="Century Gothic"/>
            <a:cs typeface="Century Gothic"/>
          </a:endParaRPr>
        </a:p>
      </dgm:t>
    </dgm:pt>
    <dgm:pt modelId="{614D0221-61E4-CF43-AA1C-F2E733B236B0}" type="parTrans" cxnId="{58420CC2-9C44-3548-9C11-1B864370D9B2}">
      <dgm:prSet/>
      <dgm:spPr/>
      <dgm:t>
        <a:bodyPr/>
        <a:lstStyle/>
        <a:p>
          <a:endParaRPr lang="es-MX" sz="1100">
            <a:latin typeface="Century Gothic"/>
            <a:cs typeface="Century Gothic"/>
          </a:endParaRPr>
        </a:p>
      </dgm:t>
    </dgm:pt>
    <dgm:pt modelId="{CA21DCE7-98AB-2C4C-B9FF-E5C31478CB86}" type="sibTrans" cxnId="{58420CC2-9C44-3548-9C11-1B864370D9B2}">
      <dgm:prSet/>
      <dgm:spPr/>
      <dgm:t>
        <a:bodyPr/>
        <a:lstStyle/>
        <a:p>
          <a:endParaRPr lang="es-MX" sz="1100">
            <a:latin typeface="Century Gothic"/>
            <a:cs typeface="Century Gothic"/>
          </a:endParaRPr>
        </a:p>
      </dgm:t>
    </dgm:pt>
    <dgm:pt modelId="{90A71236-2E3C-CF42-8D05-CA1C17C75E55}">
      <dgm:prSet phldrT="[Texto]" custT="1"/>
      <dgm:spPr/>
      <dgm:t>
        <a:bodyPr/>
        <a:lstStyle/>
        <a:p>
          <a:r>
            <a:rPr lang="es-MX" sz="1100" b="1" dirty="0" smtClean="0">
              <a:latin typeface="Century Gothic"/>
              <a:cs typeface="Century Gothic"/>
            </a:rPr>
            <a:t>Acciones</a:t>
          </a:r>
          <a:endParaRPr lang="es-MX" sz="1100" b="1" dirty="0">
            <a:latin typeface="Century Gothic"/>
            <a:cs typeface="Century Gothic"/>
          </a:endParaRPr>
        </a:p>
      </dgm:t>
    </dgm:pt>
    <dgm:pt modelId="{52A1B175-EE20-C74F-B5D8-BA0FD626B27A}" type="parTrans" cxnId="{583224AC-BC6D-8F47-8FF6-DA34C6E63553}">
      <dgm:prSet/>
      <dgm:spPr/>
      <dgm:t>
        <a:bodyPr/>
        <a:lstStyle/>
        <a:p>
          <a:endParaRPr lang="es-MX" sz="1100">
            <a:latin typeface="Century Gothic"/>
            <a:cs typeface="Century Gothic"/>
          </a:endParaRPr>
        </a:p>
      </dgm:t>
    </dgm:pt>
    <dgm:pt modelId="{62134DC3-78BF-0840-9AD5-A79FAACBFAF5}" type="sibTrans" cxnId="{583224AC-BC6D-8F47-8FF6-DA34C6E63553}">
      <dgm:prSet/>
      <dgm:spPr/>
      <dgm:t>
        <a:bodyPr/>
        <a:lstStyle/>
        <a:p>
          <a:endParaRPr lang="es-MX" sz="1100">
            <a:latin typeface="Century Gothic"/>
            <a:cs typeface="Century Gothic"/>
          </a:endParaRPr>
        </a:p>
      </dgm:t>
    </dgm:pt>
    <dgm:pt modelId="{A4049E15-6352-9F41-811D-5925B9546D17}">
      <dgm:prSet phldrT="[Texto]" custT="1"/>
      <dgm:spPr/>
      <dgm:t>
        <a:bodyPr/>
        <a:lstStyle/>
        <a:p>
          <a:r>
            <a:rPr lang="es-MX" sz="1100" b="1" dirty="0" smtClean="0">
              <a:latin typeface="Century Gothic"/>
              <a:cs typeface="Century Gothic"/>
            </a:rPr>
            <a:t>Híbridos</a:t>
          </a:r>
        </a:p>
        <a:p>
          <a:endParaRPr lang="es-MX" sz="1100" dirty="0">
            <a:latin typeface="Century Gothic"/>
            <a:cs typeface="Century Gothic"/>
          </a:endParaRPr>
        </a:p>
      </dgm:t>
    </dgm:pt>
    <dgm:pt modelId="{311C1316-D324-4743-81CE-0D19B09EED3E}" type="parTrans" cxnId="{5915E34C-2059-3F48-A17B-C51EA9D25C6B}">
      <dgm:prSet/>
      <dgm:spPr/>
      <dgm:t>
        <a:bodyPr/>
        <a:lstStyle/>
        <a:p>
          <a:endParaRPr lang="es-MX" sz="1100">
            <a:latin typeface="Century Gothic"/>
            <a:cs typeface="Century Gothic"/>
          </a:endParaRPr>
        </a:p>
      </dgm:t>
    </dgm:pt>
    <dgm:pt modelId="{B070B20F-C6BC-9043-AC0E-B7A8E2573A6B}" type="sibTrans" cxnId="{5915E34C-2059-3F48-A17B-C51EA9D25C6B}">
      <dgm:prSet/>
      <dgm:spPr/>
      <dgm:t>
        <a:bodyPr/>
        <a:lstStyle/>
        <a:p>
          <a:endParaRPr lang="es-MX" sz="1100">
            <a:latin typeface="Century Gothic"/>
            <a:cs typeface="Century Gothic"/>
          </a:endParaRPr>
        </a:p>
      </dgm:t>
    </dgm:pt>
    <dgm:pt modelId="{925D3A79-F220-A348-8090-64557CDB8B7F}">
      <dgm:prSet phldrT="[Texto]" custT="1"/>
      <dgm:spPr/>
      <dgm:t>
        <a:bodyPr/>
        <a:lstStyle/>
        <a:p>
          <a:r>
            <a:rPr lang="es-MX" sz="1100" dirty="0" smtClean="0">
              <a:latin typeface="Century Gothic"/>
              <a:cs typeface="Century Gothic"/>
            </a:rPr>
            <a:t>Son instrumentos de inversión cuyo rendimiento depende también de otros activos denominados derivados</a:t>
          </a:r>
          <a:endParaRPr lang="es-MX" sz="1100" dirty="0">
            <a:latin typeface="Century Gothic"/>
            <a:cs typeface="Century Gothic"/>
          </a:endParaRPr>
        </a:p>
      </dgm:t>
    </dgm:pt>
    <dgm:pt modelId="{E1D35268-B58A-DB4B-BCA7-9E3138E7DE6F}" type="parTrans" cxnId="{0B3281F3-6E51-7E4F-A6FD-92D03DBE708C}">
      <dgm:prSet/>
      <dgm:spPr/>
      <dgm:t>
        <a:bodyPr/>
        <a:lstStyle/>
        <a:p>
          <a:endParaRPr lang="es-MX" sz="1100">
            <a:latin typeface="Century Gothic"/>
            <a:cs typeface="Century Gothic"/>
          </a:endParaRPr>
        </a:p>
      </dgm:t>
    </dgm:pt>
    <dgm:pt modelId="{F3AFFA02-D76B-3948-BA8C-D09BCC0976B4}" type="sibTrans" cxnId="{0B3281F3-6E51-7E4F-A6FD-92D03DBE708C}">
      <dgm:prSet/>
      <dgm:spPr/>
      <dgm:t>
        <a:bodyPr/>
        <a:lstStyle/>
        <a:p>
          <a:endParaRPr lang="es-MX" sz="1100">
            <a:latin typeface="Century Gothic"/>
            <a:cs typeface="Century Gothic"/>
          </a:endParaRPr>
        </a:p>
      </dgm:t>
    </dgm:pt>
    <dgm:pt modelId="{F8C00F66-386A-BE49-BDD3-EC0A9CEDDD3A}">
      <dgm:prSet phldrT="[Texto]" custT="1"/>
      <dgm:spPr/>
      <dgm:t>
        <a:bodyPr/>
        <a:lstStyle/>
        <a:p>
          <a:endParaRPr lang="es-MX" sz="1100" dirty="0">
            <a:latin typeface="Century Gothic"/>
            <a:cs typeface="Century Gothic"/>
          </a:endParaRPr>
        </a:p>
      </dgm:t>
    </dgm:pt>
    <dgm:pt modelId="{38F349C6-5BC6-9041-B33F-E8E428FCE0C3}" type="parTrans" cxnId="{93CC76F8-0107-664C-BF29-79B7746AC36D}">
      <dgm:prSet/>
      <dgm:spPr/>
      <dgm:t>
        <a:bodyPr/>
        <a:lstStyle/>
        <a:p>
          <a:endParaRPr lang="es-MX" sz="1100"/>
        </a:p>
      </dgm:t>
    </dgm:pt>
    <dgm:pt modelId="{C27C07D2-BBC7-9148-9702-A46F6FE8925D}" type="sibTrans" cxnId="{93CC76F8-0107-664C-BF29-79B7746AC36D}">
      <dgm:prSet/>
      <dgm:spPr/>
      <dgm:t>
        <a:bodyPr/>
        <a:lstStyle/>
        <a:p>
          <a:endParaRPr lang="es-MX" sz="1100"/>
        </a:p>
      </dgm:t>
    </dgm:pt>
    <dgm:pt modelId="{4550A399-25D0-8A41-85F8-87E79B62CCAA}">
      <dgm:prSet phldrT="[Texto]" custT="1"/>
      <dgm:spPr/>
      <dgm:t>
        <a:bodyPr/>
        <a:lstStyle/>
        <a:p>
          <a:r>
            <a:rPr lang="es-MX" sz="1100" dirty="0" smtClean="0">
              <a:latin typeface="Century Gothic"/>
              <a:cs typeface="Century Gothic"/>
            </a:rPr>
            <a:t>Las acciones de capital representan el interés de un propietario en </a:t>
          </a:r>
          <a:r>
            <a:rPr lang="es-MX" sz="1100" dirty="0" smtClean="0">
              <a:latin typeface="Century Gothic"/>
              <a:cs typeface="Century Gothic"/>
            </a:rPr>
            <a:t>otra </a:t>
          </a:r>
          <a:r>
            <a:rPr lang="es-MX" sz="1100" dirty="0" smtClean="0">
              <a:latin typeface="Century Gothic"/>
              <a:cs typeface="Century Gothic"/>
            </a:rPr>
            <a:t>entidad </a:t>
          </a:r>
          <a:endParaRPr lang="es-MX" sz="1100" dirty="0">
            <a:latin typeface="Century Gothic"/>
            <a:cs typeface="Century Gothic"/>
          </a:endParaRPr>
        </a:p>
      </dgm:t>
    </dgm:pt>
    <dgm:pt modelId="{F35BCFE2-5C6F-154E-A349-3331D61A2B17}" type="parTrans" cxnId="{5B90CC71-E8EA-1C46-82D1-6B2CB3E096D0}">
      <dgm:prSet/>
      <dgm:spPr/>
      <dgm:t>
        <a:bodyPr/>
        <a:lstStyle/>
        <a:p>
          <a:endParaRPr lang="es-MX" sz="1100"/>
        </a:p>
      </dgm:t>
    </dgm:pt>
    <dgm:pt modelId="{09FBCC61-BC0F-8E44-B6AD-A0DE553104AB}" type="sibTrans" cxnId="{5B90CC71-E8EA-1C46-82D1-6B2CB3E096D0}">
      <dgm:prSet/>
      <dgm:spPr/>
      <dgm:t>
        <a:bodyPr/>
        <a:lstStyle/>
        <a:p>
          <a:endParaRPr lang="es-MX" sz="1100"/>
        </a:p>
      </dgm:t>
    </dgm:pt>
    <dgm:pt modelId="{78615B8A-073A-664C-A0F3-E10BCF5E5D5E}">
      <dgm:prSet phldrT="[Texto]" custT="1"/>
      <dgm:spPr/>
      <dgm:t>
        <a:bodyPr/>
        <a:lstStyle/>
        <a:p>
          <a:endParaRPr lang="es-MX" sz="1100" dirty="0">
            <a:latin typeface="Century Gothic"/>
            <a:cs typeface="Century Gothic"/>
          </a:endParaRPr>
        </a:p>
      </dgm:t>
    </dgm:pt>
    <dgm:pt modelId="{662B4000-96FD-5747-836E-57EE019110E6}" type="parTrans" cxnId="{6D3805D1-F2B6-6E45-AE3C-962D9306288A}">
      <dgm:prSet/>
      <dgm:spPr/>
      <dgm:t>
        <a:bodyPr/>
        <a:lstStyle/>
        <a:p>
          <a:endParaRPr lang="es-MX" sz="1100"/>
        </a:p>
      </dgm:t>
    </dgm:pt>
    <dgm:pt modelId="{9C388C4B-E523-364A-9055-C17C7328383E}" type="sibTrans" cxnId="{6D3805D1-F2B6-6E45-AE3C-962D9306288A}">
      <dgm:prSet/>
      <dgm:spPr/>
      <dgm:t>
        <a:bodyPr/>
        <a:lstStyle/>
        <a:p>
          <a:endParaRPr lang="es-MX" sz="1100"/>
        </a:p>
      </dgm:t>
    </dgm:pt>
    <dgm:pt modelId="{C7171E4D-76E9-D945-BF32-50463ECA6214}">
      <dgm:prSet phldrT="[Texto]" custT="1"/>
      <dgm:spPr/>
      <dgm:t>
        <a:bodyPr/>
        <a:lstStyle/>
        <a:p>
          <a:endParaRPr lang="es-MX" sz="1100" dirty="0">
            <a:latin typeface="Century Gothic"/>
            <a:cs typeface="Century Gothic"/>
          </a:endParaRPr>
        </a:p>
      </dgm:t>
    </dgm:pt>
    <dgm:pt modelId="{689417CD-12CF-BA49-9D18-8BC9EAF031C6}" type="parTrans" cxnId="{F27D5ADB-49C6-B844-8AF5-3FDC562BA39C}">
      <dgm:prSet/>
      <dgm:spPr/>
      <dgm:t>
        <a:bodyPr/>
        <a:lstStyle/>
        <a:p>
          <a:endParaRPr lang="es-MX" sz="1100"/>
        </a:p>
      </dgm:t>
    </dgm:pt>
    <dgm:pt modelId="{5076DE74-6EA1-124C-BFEC-128B349D5A60}" type="sibTrans" cxnId="{F27D5ADB-49C6-B844-8AF5-3FDC562BA39C}">
      <dgm:prSet/>
      <dgm:spPr/>
      <dgm:t>
        <a:bodyPr/>
        <a:lstStyle/>
        <a:p>
          <a:endParaRPr lang="es-MX" sz="1100"/>
        </a:p>
      </dgm:t>
    </dgm:pt>
    <dgm:pt modelId="{B735FC64-67D9-F44B-A3B9-AE511B47007B}">
      <dgm:prSet phldrT="[Texto]" custT="1"/>
      <dgm:spPr/>
      <dgm:t>
        <a:bodyPr/>
        <a:lstStyle/>
        <a:p>
          <a:endParaRPr lang="es-MX" sz="1100" dirty="0">
            <a:latin typeface="Century Gothic"/>
            <a:cs typeface="Century Gothic"/>
          </a:endParaRPr>
        </a:p>
      </dgm:t>
    </dgm:pt>
    <dgm:pt modelId="{A9D7050E-E5F0-D34C-9D67-385E1E6ECCB3}" type="parTrans" cxnId="{C3B8CEA7-8AFF-5E48-B89C-FA45EC057F7B}">
      <dgm:prSet/>
      <dgm:spPr/>
      <dgm:t>
        <a:bodyPr/>
        <a:lstStyle/>
        <a:p>
          <a:endParaRPr lang="es-MX" sz="1100"/>
        </a:p>
      </dgm:t>
    </dgm:pt>
    <dgm:pt modelId="{B6CA756F-5BD6-5B42-A692-56DFE817BCF5}" type="sibTrans" cxnId="{C3B8CEA7-8AFF-5E48-B89C-FA45EC057F7B}">
      <dgm:prSet/>
      <dgm:spPr/>
      <dgm:t>
        <a:bodyPr/>
        <a:lstStyle/>
        <a:p>
          <a:endParaRPr lang="es-MX" sz="1100"/>
        </a:p>
      </dgm:t>
    </dgm:pt>
    <dgm:pt modelId="{FA4992CE-005C-9B41-85F9-09FAA3279D57}">
      <dgm:prSet phldrT="[Texto]" custT="1"/>
      <dgm:spPr/>
      <dgm:t>
        <a:bodyPr/>
        <a:lstStyle/>
        <a:p>
          <a:endParaRPr lang="es-MX" sz="1100" dirty="0">
            <a:latin typeface="Century Gothic"/>
            <a:cs typeface="Century Gothic"/>
          </a:endParaRPr>
        </a:p>
      </dgm:t>
    </dgm:pt>
    <dgm:pt modelId="{09277CD8-BC4F-8641-9445-C0FEFA2CFC32}" type="parTrans" cxnId="{0A31CF55-6F0C-EC42-97B2-8302FE8A43EC}">
      <dgm:prSet/>
      <dgm:spPr/>
      <dgm:t>
        <a:bodyPr/>
        <a:lstStyle/>
        <a:p>
          <a:endParaRPr lang="es-MX" sz="1100"/>
        </a:p>
      </dgm:t>
    </dgm:pt>
    <dgm:pt modelId="{376B7CD0-8495-4C42-B4F7-64F67CF66099}" type="sibTrans" cxnId="{0A31CF55-6F0C-EC42-97B2-8302FE8A43EC}">
      <dgm:prSet/>
      <dgm:spPr/>
      <dgm:t>
        <a:bodyPr/>
        <a:lstStyle/>
        <a:p>
          <a:endParaRPr lang="es-MX" sz="1100"/>
        </a:p>
      </dgm:t>
    </dgm:pt>
    <dgm:pt modelId="{E2C4D5C2-FD8C-E846-A1CE-DE4DA0DF2CDD}">
      <dgm:prSet phldrT="[Texto]" custT="1"/>
      <dgm:spPr/>
      <dgm:t>
        <a:bodyPr/>
        <a:lstStyle/>
        <a:p>
          <a:endParaRPr lang="es-MX" sz="1100" dirty="0">
            <a:latin typeface="Century Gothic"/>
            <a:cs typeface="Century Gothic"/>
          </a:endParaRPr>
        </a:p>
      </dgm:t>
    </dgm:pt>
    <dgm:pt modelId="{FF1FE7D0-D968-7940-B173-76E96D24593B}" type="parTrans" cxnId="{BFA61A3B-E945-874A-A2B7-863819BF4359}">
      <dgm:prSet/>
      <dgm:spPr/>
      <dgm:t>
        <a:bodyPr/>
        <a:lstStyle/>
        <a:p>
          <a:endParaRPr lang="es-MX" sz="1100"/>
        </a:p>
      </dgm:t>
    </dgm:pt>
    <dgm:pt modelId="{FE2DFEB0-181D-E042-9C90-C9542EDA8B64}" type="sibTrans" cxnId="{BFA61A3B-E945-874A-A2B7-863819BF4359}">
      <dgm:prSet/>
      <dgm:spPr/>
      <dgm:t>
        <a:bodyPr/>
        <a:lstStyle/>
        <a:p>
          <a:endParaRPr lang="es-MX" sz="1100"/>
        </a:p>
      </dgm:t>
    </dgm:pt>
    <dgm:pt modelId="{214EA6FA-9BBC-A343-B353-461C58FDEE49}" type="pres">
      <dgm:prSet presAssocID="{36F32743-8627-4D4B-B463-E79AFEE771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7779787-FBD2-E74E-82A5-AA6E3A4A8E34}" type="pres">
      <dgm:prSet presAssocID="{5C5B5584-EF71-0D40-8096-5BB94F0BC68F}" presName="composite" presStyleCnt="0"/>
      <dgm:spPr/>
    </dgm:pt>
    <dgm:pt modelId="{121A139D-9616-784B-BBAF-B0CF283D159F}" type="pres">
      <dgm:prSet presAssocID="{5C5B5584-EF71-0D40-8096-5BB94F0BC68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77AF95-B2DC-2640-BFB1-7F380C607876}" type="pres">
      <dgm:prSet presAssocID="{5C5B5584-EF71-0D40-8096-5BB94F0BC68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455B6A6-1749-D246-98BF-E58930CBC27B}" type="pres">
      <dgm:prSet presAssocID="{2C7D62B8-3588-314C-8E8D-98C048297E0F}" presName="space" presStyleCnt="0"/>
      <dgm:spPr/>
    </dgm:pt>
    <dgm:pt modelId="{A96F1683-2C0E-B94A-820F-7F3C897858EB}" type="pres">
      <dgm:prSet presAssocID="{90A71236-2E3C-CF42-8D05-CA1C17C75E55}" presName="composite" presStyleCnt="0"/>
      <dgm:spPr/>
    </dgm:pt>
    <dgm:pt modelId="{310D0ABB-06BF-E647-966C-84E51879C636}" type="pres">
      <dgm:prSet presAssocID="{90A71236-2E3C-CF42-8D05-CA1C17C75E5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A1BED09-FE3B-4148-BC36-37ED1CE4FF51}" type="pres">
      <dgm:prSet presAssocID="{90A71236-2E3C-CF42-8D05-CA1C17C75E5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0D49A5B-C397-0C49-9D8C-87E69601B0DA}" type="pres">
      <dgm:prSet presAssocID="{62134DC3-78BF-0840-9AD5-A79FAACBFAF5}" presName="space" presStyleCnt="0"/>
      <dgm:spPr/>
    </dgm:pt>
    <dgm:pt modelId="{16CE5A3C-3652-3340-99B0-BA2B65259E7F}" type="pres">
      <dgm:prSet presAssocID="{A4049E15-6352-9F41-811D-5925B9546D17}" presName="composite" presStyleCnt="0"/>
      <dgm:spPr/>
    </dgm:pt>
    <dgm:pt modelId="{3C7E9E72-B143-784E-BE5F-906AEDADC6B3}" type="pres">
      <dgm:prSet presAssocID="{A4049E15-6352-9F41-811D-5925B9546D1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2F72899-EF71-0140-B164-BA9A47E3929D}" type="pres">
      <dgm:prSet presAssocID="{A4049E15-6352-9F41-811D-5925B9546D1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A31CF55-6F0C-EC42-97B2-8302FE8A43EC}" srcId="{A4049E15-6352-9F41-811D-5925B9546D17}" destId="{FA4992CE-005C-9B41-85F9-09FAA3279D57}" srcOrd="0" destOrd="0" parTransId="{09277CD8-BC4F-8641-9445-C0FEFA2CFC32}" sibTransId="{376B7CD0-8495-4C42-B4F7-64F67CF66099}"/>
    <dgm:cxn modelId="{BFA61A3B-E945-874A-A2B7-863819BF4359}" srcId="{A4049E15-6352-9F41-811D-5925B9546D17}" destId="{E2C4D5C2-FD8C-E846-A1CE-DE4DA0DF2CDD}" srcOrd="1" destOrd="0" parTransId="{FF1FE7D0-D968-7940-B173-76E96D24593B}" sibTransId="{FE2DFEB0-181D-E042-9C90-C9542EDA8B64}"/>
    <dgm:cxn modelId="{84859D18-D4E9-3344-8311-F061CECDC656}" type="presOf" srcId="{36F32743-8627-4D4B-B463-E79AFEE771A6}" destId="{214EA6FA-9BBC-A343-B353-461C58FDEE49}" srcOrd="0" destOrd="0" presId="urn:microsoft.com/office/officeart/2005/8/layout/hList1"/>
    <dgm:cxn modelId="{C3B8CEA7-8AFF-5E48-B89C-FA45EC057F7B}" srcId="{5C5B5584-EF71-0D40-8096-5BB94F0BC68F}" destId="{B735FC64-67D9-F44B-A3B9-AE511B47007B}" srcOrd="1" destOrd="0" parTransId="{A9D7050E-E5F0-D34C-9D67-385E1E6ECCB3}" sibTransId="{B6CA756F-5BD6-5B42-A692-56DFE817BCF5}"/>
    <dgm:cxn modelId="{4FB5AA2C-46D9-3541-94FD-5DE6157E928B}" type="presOf" srcId="{5C5B5584-EF71-0D40-8096-5BB94F0BC68F}" destId="{121A139D-9616-784B-BBAF-B0CF283D159F}" srcOrd="0" destOrd="0" presId="urn:microsoft.com/office/officeart/2005/8/layout/hList1"/>
    <dgm:cxn modelId="{0B3281F3-6E51-7E4F-A6FD-92D03DBE708C}" srcId="{A4049E15-6352-9F41-811D-5925B9546D17}" destId="{925D3A79-F220-A348-8090-64557CDB8B7F}" srcOrd="2" destOrd="0" parTransId="{E1D35268-B58A-DB4B-BCA7-9E3138E7DE6F}" sibTransId="{F3AFFA02-D76B-3948-BA8C-D09BCC0976B4}"/>
    <dgm:cxn modelId="{80FB1FE0-8E54-4945-98EC-BE2B6D30A4E2}" type="presOf" srcId="{FA4992CE-005C-9B41-85F9-09FAA3279D57}" destId="{02F72899-EF71-0140-B164-BA9A47E3929D}" srcOrd="0" destOrd="0" presId="urn:microsoft.com/office/officeart/2005/8/layout/hList1"/>
    <dgm:cxn modelId="{AE7D29D8-07AA-D940-8AEF-DB634EDB4A79}" type="presOf" srcId="{925D3A79-F220-A348-8090-64557CDB8B7F}" destId="{02F72899-EF71-0140-B164-BA9A47E3929D}" srcOrd="0" destOrd="2" presId="urn:microsoft.com/office/officeart/2005/8/layout/hList1"/>
    <dgm:cxn modelId="{A8EAF664-7C93-3E4D-8192-8931634B34AA}" type="presOf" srcId="{F8C00F66-386A-BE49-BDD3-EC0A9CEDDD3A}" destId="{5277AF95-B2DC-2640-BFB1-7F380C607876}" srcOrd="0" destOrd="0" presId="urn:microsoft.com/office/officeart/2005/8/layout/hList1"/>
    <dgm:cxn modelId="{F3B1850F-20E5-CA43-BB74-75F7E795AF73}" type="presOf" srcId="{C7171E4D-76E9-D945-BF32-50463ECA6214}" destId="{DA1BED09-FE3B-4148-BC36-37ED1CE4FF51}" srcOrd="0" destOrd="1" presId="urn:microsoft.com/office/officeart/2005/8/layout/hList1"/>
    <dgm:cxn modelId="{125484B2-0382-B440-ABDF-955975256D3C}" type="presOf" srcId="{90A71236-2E3C-CF42-8D05-CA1C17C75E55}" destId="{310D0ABB-06BF-E647-966C-84E51879C636}" srcOrd="0" destOrd="0" presId="urn:microsoft.com/office/officeart/2005/8/layout/hList1"/>
    <dgm:cxn modelId="{F27D5ADB-49C6-B844-8AF5-3FDC562BA39C}" srcId="{90A71236-2E3C-CF42-8D05-CA1C17C75E55}" destId="{C7171E4D-76E9-D945-BF32-50463ECA6214}" srcOrd="1" destOrd="0" parTransId="{689417CD-12CF-BA49-9D18-8BC9EAF031C6}" sibTransId="{5076DE74-6EA1-124C-BFEC-128B349D5A60}"/>
    <dgm:cxn modelId="{4E6A9F43-A4A9-7741-9B0E-BEC74E86706A}" type="presOf" srcId="{4550A399-25D0-8A41-85F8-87E79B62CCAA}" destId="{DA1BED09-FE3B-4148-BC36-37ED1CE4FF51}" srcOrd="0" destOrd="2" presId="urn:microsoft.com/office/officeart/2005/8/layout/hList1"/>
    <dgm:cxn modelId="{478DD063-7C3D-D046-A7FC-063CC6554430}" type="presOf" srcId="{78615B8A-073A-664C-A0F3-E10BCF5E5D5E}" destId="{DA1BED09-FE3B-4148-BC36-37ED1CE4FF51}" srcOrd="0" destOrd="0" presId="urn:microsoft.com/office/officeart/2005/8/layout/hList1"/>
    <dgm:cxn modelId="{08E90AFA-0E18-BC42-8073-88B334E883C0}" type="presOf" srcId="{E2C4D5C2-FD8C-E846-A1CE-DE4DA0DF2CDD}" destId="{02F72899-EF71-0140-B164-BA9A47E3929D}" srcOrd="0" destOrd="1" presId="urn:microsoft.com/office/officeart/2005/8/layout/hList1"/>
    <dgm:cxn modelId="{6D3805D1-F2B6-6E45-AE3C-962D9306288A}" srcId="{90A71236-2E3C-CF42-8D05-CA1C17C75E55}" destId="{78615B8A-073A-664C-A0F3-E10BCF5E5D5E}" srcOrd="0" destOrd="0" parTransId="{662B4000-96FD-5747-836E-57EE019110E6}" sibTransId="{9C388C4B-E523-364A-9055-C17C7328383E}"/>
    <dgm:cxn modelId="{2459BB49-62B0-5041-83DC-FA99383F4428}" type="presOf" srcId="{B735FC64-67D9-F44B-A3B9-AE511B47007B}" destId="{5277AF95-B2DC-2640-BFB1-7F380C607876}" srcOrd="0" destOrd="1" presId="urn:microsoft.com/office/officeart/2005/8/layout/hList1"/>
    <dgm:cxn modelId="{583224AC-BC6D-8F47-8FF6-DA34C6E63553}" srcId="{36F32743-8627-4D4B-B463-E79AFEE771A6}" destId="{90A71236-2E3C-CF42-8D05-CA1C17C75E55}" srcOrd="1" destOrd="0" parTransId="{52A1B175-EE20-C74F-B5D8-BA0FD626B27A}" sibTransId="{62134DC3-78BF-0840-9AD5-A79FAACBFAF5}"/>
    <dgm:cxn modelId="{5915E34C-2059-3F48-A17B-C51EA9D25C6B}" srcId="{36F32743-8627-4D4B-B463-E79AFEE771A6}" destId="{A4049E15-6352-9F41-811D-5925B9546D17}" srcOrd="2" destOrd="0" parTransId="{311C1316-D324-4743-81CE-0D19B09EED3E}" sibTransId="{B070B20F-C6BC-9043-AC0E-B7A8E2573A6B}"/>
    <dgm:cxn modelId="{5B90CC71-E8EA-1C46-82D1-6B2CB3E096D0}" srcId="{90A71236-2E3C-CF42-8D05-CA1C17C75E55}" destId="{4550A399-25D0-8A41-85F8-87E79B62CCAA}" srcOrd="2" destOrd="0" parTransId="{F35BCFE2-5C6F-154E-A349-3331D61A2B17}" sibTransId="{09FBCC61-BC0F-8E44-B6AD-A0DE553104AB}"/>
    <dgm:cxn modelId="{160CE765-ACA5-D74B-9C01-2AD5881FE93A}" srcId="{36F32743-8627-4D4B-B463-E79AFEE771A6}" destId="{5C5B5584-EF71-0D40-8096-5BB94F0BC68F}" srcOrd="0" destOrd="0" parTransId="{F1F5CEC7-85A9-5947-B91C-8EC057F7989E}" sibTransId="{2C7D62B8-3588-314C-8E8D-98C048297E0F}"/>
    <dgm:cxn modelId="{58420CC2-9C44-3548-9C11-1B864370D9B2}" srcId="{5C5B5584-EF71-0D40-8096-5BB94F0BC68F}" destId="{A9835AD7-8B5B-C346-9CB6-C57BE44DCAB6}" srcOrd="2" destOrd="0" parTransId="{614D0221-61E4-CF43-AA1C-F2E733B236B0}" sibTransId="{CA21DCE7-98AB-2C4C-B9FF-E5C31478CB86}"/>
    <dgm:cxn modelId="{E91B4A57-EFF3-7F4B-9D94-0A925FA08D4C}" type="presOf" srcId="{A4049E15-6352-9F41-811D-5925B9546D17}" destId="{3C7E9E72-B143-784E-BE5F-906AEDADC6B3}" srcOrd="0" destOrd="0" presId="urn:microsoft.com/office/officeart/2005/8/layout/hList1"/>
    <dgm:cxn modelId="{93CC76F8-0107-664C-BF29-79B7746AC36D}" srcId="{5C5B5584-EF71-0D40-8096-5BB94F0BC68F}" destId="{F8C00F66-386A-BE49-BDD3-EC0A9CEDDD3A}" srcOrd="0" destOrd="0" parTransId="{38F349C6-5BC6-9041-B33F-E8E428FCE0C3}" sibTransId="{C27C07D2-BBC7-9148-9702-A46F6FE8925D}"/>
    <dgm:cxn modelId="{13685A29-6BD6-0646-ACDB-88E1982DA455}" type="presOf" srcId="{A9835AD7-8B5B-C346-9CB6-C57BE44DCAB6}" destId="{5277AF95-B2DC-2640-BFB1-7F380C607876}" srcOrd="0" destOrd="2" presId="urn:microsoft.com/office/officeart/2005/8/layout/hList1"/>
    <dgm:cxn modelId="{01CAD111-64B0-B743-8492-A6ACC2D95CEA}" type="presParOf" srcId="{214EA6FA-9BBC-A343-B353-461C58FDEE49}" destId="{A7779787-FBD2-E74E-82A5-AA6E3A4A8E34}" srcOrd="0" destOrd="0" presId="urn:microsoft.com/office/officeart/2005/8/layout/hList1"/>
    <dgm:cxn modelId="{B2973A51-972D-EA4B-80C3-C75866C8120F}" type="presParOf" srcId="{A7779787-FBD2-E74E-82A5-AA6E3A4A8E34}" destId="{121A139D-9616-784B-BBAF-B0CF283D159F}" srcOrd="0" destOrd="0" presId="urn:microsoft.com/office/officeart/2005/8/layout/hList1"/>
    <dgm:cxn modelId="{088FC45A-7B35-DA40-A0D9-EF02F29E6E5A}" type="presParOf" srcId="{A7779787-FBD2-E74E-82A5-AA6E3A4A8E34}" destId="{5277AF95-B2DC-2640-BFB1-7F380C607876}" srcOrd="1" destOrd="0" presId="urn:microsoft.com/office/officeart/2005/8/layout/hList1"/>
    <dgm:cxn modelId="{4B304077-F1F7-D14B-B63B-F751A0CAA427}" type="presParOf" srcId="{214EA6FA-9BBC-A343-B353-461C58FDEE49}" destId="{0455B6A6-1749-D246-98BF-E58930CBC27B}" srcOrd="1" destOrd="0" presId="urn:microsoft.com/office/officeart/2005/8/layout/hList1"/>
    <dgm:cxn modelId="{86F67F67-1E04-C74E-A241-630246435DCF}" type="presParOf" srcId="{214EA6FA-9BBC-A343-B353-461C58FDEE49}" destId="{A96F1683-2C0E-B94A-820F-7F3C897858EB}" srcOrd="2" destOrd="0" presId="urn:microsoft.com/office/officeart/2005/8/layout/hList1"/>
    <dgm:cxn modelId="{A14F4B0F-773D-6942-8FEE-35F279E9C420}" type="presParOf" srcId="{A96F1683-2C0E-B94A-820F-7F3C897858EB}" destId="{310D0ABB-06BF-E647-966C-84E51879C636}" srcOrd="0" destOrd="0" presId="urn:microsoft.com/office/officeart/2005/8/layout/hList1"/>
    <dgm:cxn modelId="{D17F4ABF-3291-B345-ACA9-49AC5AF7448D}" type="presParOf" srcId="{A96F1683-2C0E-B94A-820F-7F3C897858EB}" destId="{DA1BED09-FE3B-4148-BC36-37ED1CE4FF51}" srcOrd="1" destOrd="0" presId="urn:microsoft.com/office/officeart/2005/8/layout/hList1"/>
    <dgm:cxn modelId="{275B7B8F-0834-454A-9035-8D76B3673097}" type="presParOf" srcId="{214EA6FA-9BBC-A343-B353-461C58FDEE49}" destId="{50D49A5B-C397-0C49-9D8C-87E69601B0DA}" srcOrd="3" destOrd="0" presId="urn:microsoft.com/office/officeart/2005/8/layout/hList1"/>
    <dgm:cxn modelId="{0E458E71-4C49-444B-88BC-B26EA59745D7}" type="presParOf" srcId="{214EA6FA-9BBC-A343-B353-461C58FDEE49}" destId="{16CE5A3C-3652-3340-99B0-BA2B65259E7F}" srcOrd="4" destOrd="0" presId="urn:microsoft.com/office/officeart/2005/8/layout/hList1"/>
    <dgm:cxn modelId="{FA8EC3F8-F2FE-0C48-8DAF-EB21D2C3A5AF}" type="presParOf" srcId="{16CE5A3C-3652-3340-99B0-BA2B65259E7F}" destId="{3C7E9E72-B143-784E-BE5F-906AEDADC6B3}" srcOrd="0" destOrd="0" presId="urn:microsoft.com/office/officeart/2005/8/layout/hList1"/>
    <dgm:cxn modelId="{8232F5FE-B99F-944C-890D-9FABA9EA470C}" type="presParOf" srcId="{16CE5A3C-3652-3340-99B0-BA2B65259E7F}" destId="{02F72899-EF71-0140-B164-BA9A47E3929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4A2AA2-E6ED-E44F-AADB-85ACF86F39F5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731EA567-8372-FC41-B8F4-12C49A74547F}">
      <dgm:prSet phldrT="[Texto]"/>
      <dgm:spPr/>
      <dgm:t>
        <a:bodyPr/>
        <a:lstStyle/>
        <a:p>
          <a:r>
            <a:rPr lang="es-ES_tradnl" dirty="0" smtClean="0"/>
            <a:t>Separación de funciones</a:t>
          </a:r>
          <a:endParaRPr lang="es-ES_tradnl" dirty="0"/>
        </a:p>
      </dgm:t>
    </dgm:pt>
    <dgm:pt modelId="{C5EF5DFC-B86D-E14F-A5E6-1E7868B582BF}" type="parTrans" cxnId="{93A8D6E5-E9C7-2742-91A0-886FAA47B9CC}">
      <dgm:prSet/>
      <dgm:spPr/>
      <dgm:t>
        <a:bodyPr/>
        <a:lstStyle/>
        <a:p>
          <a:endParaRPr lang="es-ES_tradnl"/>
        </a:p>
      </dgm:t>
    </dgm:pt>
    <dgm:pt modelId="{5EB8F5AA-625D-7E46-AC71-20010E3724A6}" type="sibTrans" cxnId="{93A8D6E5-E9C7-2742-91A0-886FAA47B9CC}">
      <dgm:prSet/>
      <dgm:spPr/>
      <dgm:t>
        <a:bodyPr/>
        <a:lstStyle/>
        <a:p>
          <a:endParaRPr lang="es-ES_tradnl"/>
        </a:p>
      </dgm:t>
    </dgm:pt>
    <dgm:pt modelId="{F3281D2E-CBB8-7643-85B1-602CB939FFC3}">
      <dgm:prSet phldrT="[Texto]"/>
      <dgm:spPr/>
      <dgm:t>
        <a:bodyPr/>
        <a:lstStyle/>
        <a:p>
          <a:r>
            <a:rPr lang="es-ES_tradnl" dirty="0" smtClean="0"/>
            <a:t>Front Office (unidad generadora de negocio)</a:t>
          </a:r>
          <a:endParaRPr lang="es-ES_tradnl" dirty="0"/>
        </a:p>
      </dgm:t>
    </dgm:pt>
    <dgm:pt modelId="{6752F5B7-E70C-2E40-A270-2E09989F796C}" type="parTrans" cxnId="{4296591D-D0ED-4A42-A7D4-E713F313F4A6}">
      <dgm:prSet/>
      <dgm:spPr/>
      <dgm:t>
        <a:bodyPr/>
        <a:lstStyle/>
        <a:p>
          <a:endParaRPr lang="es-ES_tradnl"/>
        </a:p>
      </dgm:t>
    </dgm:pt>
    <dgm:pt modelId="{85BA7B78-0183-F54C-A6CF-892120D02B9C}" type="sibTrans" cxnId="{4296591D-D0ED-4A42-A7D4-E713F313F4A6}">
      <dgm:prSet/>
      <dgm:spPr/>
      <dgm:t>
        <a:bodyPr/>
        <a:lstStyle/>
        <a:p>
          <a:endParaRPr lang="es-ES_tradnl"/>
        </a:p>
      </dgm:t>
    </dgm:pt>
    <dgm:pt modelId="{8C6C6599-91B3-BF44-BA59-1B800932372F}">
      <dgm:prSet phldrT="[Texto]"/>
      <dgm:spPr/>
      <dgm:t>
        <a:bodyPr/>
        <a:lstStyle/>
        <a:p>
          <a:r>
            <a:rPr lang="es-ES_tradnl" dirty="0" smtClean="0"/>
            <a:t>Back Office (Unidad de control)</a:t>
          </a:r>
          <a:endParaRPr lang="es-ES_tradnl" dirty="0"/>
        </a:p>
      </dgm:t>
    </dgm:pt>
    <dgm:pt modelId="{48FC68B9-5E74-2144-8590-FAB1DB2DF13E}" type="parTrans" cxnId="{CDDBC831-D303-AD44-B99E-CF7A37BA8830}">
      <dgm:prSet/>
      <dgm:spPr/>
      <dgm:t>
        <a:bodyPr/>
        <a:lstStyle/>
        <a:p>
          <a:endParaRPr lang="es-ES_tradnl"/>
        </a:p>
      </dgm:t>
    </dgm:pt>
    <dgm:pt modelId="{A3A290E1-B7E6-4745-AC63-FBE2099AD488}" type="sibTrans" cxnId="{CDDBC831-D303-AD44-B99E-CF7A37BA8830}">
      <dgm:prSet/>
      <dgm:spPr/>
      <dgm:t>
        <a:bodyPr/>
        <a:lstStyle/>
        <a:p>
          <a:endParaRPr lang="es-ES_tradnl"/>
        </a:p>
      </dgm:t>
    </dgm:pt>
    <dgm:pt modelId="{894FBE5E-56BB-A24D-9A9E-960F70425EE9}">
      <dgm:prSet phldrT="[Texto]"/>
      <dgm:spPr/>
      <dgm:t>
        <a:bodyPr/>
        <a:lstStyle/>
        <a:p>
          <a:r>
            <a:rPr lang="es-ES_tradnl" dirty="0" smtClean="0"/>
            <a:t>Áreas de control de documentación</a:t>
          </a:r>
          <a:endParaRPr lang="es-ES_tradnl" dirty="0"/>
        </a:p>
      </dgm:t>
    </dgm:pt>
    <dgm:pt modelId="{34CCE9BE-B604-D546-8331-F031FDF7B5CF}" type="parTrans" cxnId="{6609F0FC-87B7-DD47-B193-3B2DC8AB4127}">
      <dgm:prSet/>
      <dgm:spPr/>
      <dgm:t>
        <a:bodyPr/>
        <a:lstStyle/>
        <a:p>
          <a:endParaRPr lang="es-ES_tradnl"/>
        </a:p>
      </dgm:t>
    </dgm:pt>
    <dgm:pt modelId="{F182E7CA-3B8A-4245-88FC-B23481A71A8C}" type="sibTrans" cxnId="{6609F0FC-87B7-DD47-B193-3B2DC8AB4127}">
      <dgm:prSet/>
      <dgm:spPr/>
      <dgm:t>
        <a:bodyPr/>
        <a:lstStyle/>
        <a:p>
          <a:endParaRPr lang="es-ES_tradnl"/>
        </a:p>
      </dgm:t>
    </dgm:pt>
    <dgm:pt modelId="{8EBEF5BB-FD88-EA42-B806-DCCAE3B5968C}">
      <dgm:prSet/>
      <dgm:spPr/>
      <dgm:t>
        <a:bodyPr/>
        <a:lstStyle/>
        <a:p>
          <a:r>
            <a:rPr lang="es-ES_tradnl" dirty="0" smtClean="0"/>
            <a:t>Middle office (unidad  de administración integral de riesgos)</a:t>
          </a:r>
          <a:endParaRPr lang="es-ES_tradnl" dirty="0"/>
        </a:p>
      </dgm:t>
    </dgm:pt>
    <dgm:pt modelId="{52AE50E1-A159-5C4C-80FD-9B7B74177EA7}" type="sibTrans" cxnId="{66E54C9D-2A0D-DD44-81EF-A98DCCE99034}">
      <dgm:prSet/>
      <dgm:spPr/>
      <dgm:t>
        <a:bodyPr/>
        <a:lstStyle/>
        <a:p>
          <a:endParaRPr lang="es-ES_tradnl"/>
        </a:p>
      </dgm:t>
    </dgm:pt>
    <dgm:pt modelId="{6286F974-94F2-784C-8865-E485311503A7}" type="parTrans" cxnId="{66E54C9D-2A0D-DD44-81EF-A98DCCE99034}">
      <dgm:prSet/>
      <dgm:spPr/>
      <dgm:t>
        <a:bodyPr/>
        <a:lstStyle/>
        <a:p>
          <a:endParaRPr lang="es-ES_tradnl"/>
        </a:p>
      </dgm:t>
    </dgm:pt>
    <dgm:pt modelId="{294A2B07-5DB9-3D4A-B748-68D17C226D18}">
      <dgm:prSet/>
      <dgm:spPr/>
      <dgm:t>
        <a:bodyPr/>
        <a:lstStyle/>
        <a:p>
          <a:r>
            <a:rPr lang="es-ES_tradnl" dirty="0" smtClean="0"/>
            <a:t>Áreas de conciliación de la información entre diferentes áreas y sistemas</a:t>
          </a:r>
          <a:endParaRPr lang="es-ES_tradnl" dirty="0"/>
        </a:p>
      </dgm:t>
    </dgm:pt>
    <dgm:pt modelId="{127A0B37-CF2B-9544-B0F4-3AEAE1BAFF6F}" type="parTrans" cxnId="{23A147A4-2123-9849-907C-9531411D75F0}">
      <dgm:prSet/>
      <dgm:spPr/>
      <dgm:t>
        <a:bodyPr/>
        <a:lstStyle/>
        <a:p>
          <a:endParaRPr lang="es-ES_tradnl"/>
        </a:p>
      </dgm:t>
    </dgm:pt>
    <dgm:pt modelId="{17F9AE47-9E35-3F4F-9F44-E46D876735EE}" type="sibTrans" cxnId="{23A147A4-2123-9849-907C-9531411D75F0}">
      <dgm:prSet/>
      <dgm:spPr/>
      <dgm:t>
        <a:bodyPr/>
        <a:lstStyle/>
        <a:p>
          <a:endParaRPr lang="es-ES_tradnl"/>
        </a:p>
      </dgm:t>
    </dgm:pt>
    <dgm:pt modelId="{3D8C242C-3706-584B-A148-7B4749A7B8A3}">
      <dgm:prSet custT="1"/>
      <dgm:spPr/>
      <dgm:t>
        <a:bodyPr/>
        <a:lstStyle/>
        <a:p>
          <a:r>
            <a:rPr lang="es-ES_tradnl" sz="1600" b="1" dirty="0" smtClean="0">
              <a:solidFill>
                <a:schemeClr val="bg1"/>
              </a:solidFill>
            </a:rPr>
            <a:t>Áreas de valuación </a:t>
          </a:r>
          <a:endParaRPr lang="es-ES_tradnl" sz="1600" b="1" dirty="0">
            <a:solidFill>
              <a:schemeClr val="bg1"/>
            </a:solidFill>
          </a:endParaRPr>
        </a:p>
      </dgm:t>
    </dgm:pt>
    <dgm:pt modelId="{EA701B50-4F9A-7340-BB2C-65E74137AA3A}" type="parTrans" cxnId="{8A142F15-4E9A-6341-81CC-77E6CBD428A1}">
      <dgm:prSet/>
      <dgm:spPr/>
      <dgm:t>
        <a:bodyPr/>
        <a:lstStyle/>
        <a:p>
          <a:endParaRPr lang="es-ES_tradnl"/>
        </a:p>
      </dgm:t>
    </dgm:pt>
    <dgm:pt modelId="{670F9446-8FEC-D848-998B-B0927736670D}" type="sibTrans" cxnId="{8A142F15-4E9A-6341-81CC-77E6CBD428A1}">
      <dgm:prSet/>
      <dgm:spPr/>
      <dgm:t>
        <a:bodyPr/>
        <a:lstStyle/>
        <a:p>
          <a:endParaRPr lang="es-ES_tradnl"/>
        </a:p>
      </dgm:t>
    </dgm:pt>
    <dgm:pt modelId="{2C50A4CF-E4DB-1F4B-8453-B313F267CF5A}">
      <dgm:prSet/>
      <dgm:spPr/>
      <dgm:t>
        <a:bodyPr/>
        <a:lstStyle/>
        <a:p>
          <a:r>
            <a:rPr lang="es-ES_tradnl" dirty="0" smtClean="0"/>
            <a:t>Áreas contables y de impuestos</a:t>
          </a:r>
          <a:endParaRPr lang="es-ES_tradnl" dirty="0"/>
        </a:p>
      </dgm:t>
    </dgm:pt>
    <dgm:pt modelId="{191F6EA6-36EA-7D45-B387-1296DE61D353}" type="parTrans" cxnId="{F3B486F0-1B81-9D44-B6F0-5A7B363491D7}">
      <dgm:prSet/>
      <dgm:spPr/>
      <dgm:t>
        <a:bodyPr/>
        <a:lstStyle/>
        <a:p>
          <a:endParaRPr lang="es-ES_tradnl"/>
        </a:p>
      </dgm:t>
    </dgm:pt>
    <dgm:pt modelId="{E2026384-6EA8-F344-AA8C-A5FE65AE6AE5}" type="sibTrans" cxnId="{F3B486F0-1B81-9D44-B6F0-5A7B363491D7}">
      <dgm:prSet/>
      <dgm:spPr/>
      <dgm:t>
        <a:bodyPr/>
        <a:lstStyle/>
        <a:p>
          <a:endParaRPr lang="es-ES_tradnl"/>
        </a:p>
      </dgm:t>
    </dgm:pt>
    <dgm:pt modelId="{803E865D-A01F-4E47-AA90-0F513C9D6599}" type="pres">
      <dgm:prSet presAssocID="{CB4A2AA2-E6ED-E44F-AADB-85ACF86F39F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700E7FA-64D1-E34B-B6AD-98D38B44EDC4}" type="pres">
      <dgm:prSet presAssocID="{731EA567-8372-FC41-B8F4-12C49A74547F}" presName="root1" presStyleCnt="0"/>
      <dgm:spPr/>
    </dgm:pt>
    <dgm:pt modelId="{9A0DB3BF-8CB7-334F-A7F9-B28313A47F7E}" type="pres">
      <dgm:prSet presAssocID="{731EA567-8372-FC41-B8F4-12C49A74547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6CDFF928-2131-7E42-9387-7A3D64DD560F}" type="pres">
      <dgm:prSet presAssocID="{731EA567-8372-FC41-B8F4-12C49A74547F}" presName="level2hierChild" presStyleCnt="0"/>
      <dgm:spPr/>
    </dgm:pt>
    <dgm:pt modelId="{FE462F71-E641-DB49-AC74-696C9B9EE91A}" type="pres">
      <dgm:prSet presAssocID="{6752F5B7-E70C-2E40-A270-2E09989F796C}" presName="conn2-1" presStyleLbl="parChTrans1D2" presStyleIdx="0" presStyleCnt="3"/>
      <dgm:spPr/>
      <dgm:t>
        <a:bodyPr/>
        <a:lstStyle/>
        <a:p>
          <a:endParaRPr lang="es-MX"/>
        </a:p>
      </dgm:t>
    </dgm:pt>
    <dgm:pt modelId="{BDADAC00-72AC-9040-AD28-0F8444AF1FC3}" type="pres">
      <dgm:prSet presAssocID="{6752F5B7-E70C-2E40-A270-2E09989F796C}" presName="connTx" presStyleLbl="parChTrans1D2" presStyleIdx="0" presStyleCnt="3"/>
      <dgm:spPr/>
      <dgm:t>
        <a:bodyPr/>
        <a:lstStyle/>
        <a:p>
          <a:endParaRPr lang="es-MX"/>
        </a:p>
      </dgm:t>
    </dgm:pt>
    <dgm:pt modelId="{238CF6BD-66A0-BE47-B5C1-EFFE7D67FDBA}" type="pres">
      <dgm:prSet presAssocID="{F3281D2E-CBB8-7643-85B1-602CB939FFC3}" presName="root2" presStyleCnt="0"/>
      <dgm:spPr/>
    </dgm:pt>
    <dgm:pt modelId="{525A3536-320D-7445-BB0E-CA2BF9A5ABA2}" type="pres">
      <dgm:prSet presAssocID="{F3281D2E-CBB8-7643-85B1-602CB939FFC3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929AB11B-95EA-044F-B2D1-B18B25331450}" type="pres">
      <dgm:prSet presAssocID="{F3281D2E-CBB8-7643-85B1-602CB939FFC3}" presName="level3hierChild" presStyleCnt="0"/>
      <dgm:spPr/>
    </dgm:pt>
    <dgm:pt modelId="{ECCF5DAA-CC79-1149-80D7-91F1438B332A}" type="pres">
      <dgm:prSet presAssocID="{6286F974-94F2-784C-8865-E485311503A7}" presName="conn2-1" presStyleLbl="parChTrans1D2" presStyleIdx="1" presStyleCnt="3"/>
      <dgm:spPr/>
      <dgm:t>
        <a:bodyPr/>
        <a:lstStyle/>
        <a:p>
          <a:endParaRPr lang="es-MX"/>
        </a:p>
      </dgm:t>
    </dgm:pt>
    <dgm:pt modelId="{03849ACC-E2E2-9049-A7E7-B0C1ECC82D36}" type="pres">
      <dgm:prSet presAssocID="{6286F974-94F2-784C-8865-E485311503A7}" presName="connTx" presStyleLbl="parChTrans1D2" presStyleIdx="1" presStyleCnt="3"/>
      <dgm:spPr/>
      <dgm:t>
        <a:bodyPr/>
        <a:lstStyle/>
        <a:p>
          <a:endParaRPr lang="es-MX"/>
        </a:p>
      </dgm:t>
    </dgm:pt>
    <dgm:pt modelId="{503C7A12-A244-0347-A583-F957EEF3CEFC}" type="pres">
      <dgm:prSet presAssocID="{8EBEF5BB-FD88-EA42-B806-DCCAE3B5968C}" presName="root2" presStyleCnt="0"/>
      <dgm:spPr/>
    </dgm:pt>
    <dgm:pt modelId="{D7EC5EE4-F497-664D-87C7-AE91B46C8433}" type="pres">
      <dgm:prSet presAssocID="{8EBEF5BB-FD88-EA42-B806-DCCAE3B5968C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BAA192E1-80B4-204E-B42D-0BDD5828427F}" type="pres">
      <dgm:prSet presAssocID="{8EBEF5BB-FD88-EA42-B806-DCCAE3B5968C}" presName="level3hierChild" presStyleCnt="0"/>
      <dgm:spPr/>
    </dgm:pt>
    <dgm:pt modelId="{67E26EC7-8ED6-D245-903A-91742FBC6DB8}" type="pres">
      <dgm:prSet presAssocID="{48FC68B9-5E74-2144-8590-FAB1DB2DF13E}" presName="conn2-1" presStyleLbl="parChTrans1D2" presStyleIdx="2" presStyleCnt="3"/>
      <dgm:spPr/>
      <dgm:t>
        <a:bodyPr/>
        <a:lstStyle/>
        <a:p>
          <a:endParaRPr lang="es-MX"/>
        </a:p>
      </dgm:t>
    </dgm:pt>
    <dgm:pt modelId="{5F4BE866-A37F-9242-8FC8-4582A52A6362}" type="pres">
      <dgm:prSet presAssocID="{48FC68B9-5E74-2144-8590-FAB1DB2DF13E}" presName="connTx" presStyleLbl="parChTrans1D2" presStyleIdx="2" presStyleCnt="3"/>
      <dgm:spPr/>
      <dgm:t>
        <a:bodyPr/>
        <a:lstStyle/>
        <a:p>
          <a:endParaRPr lang="es-MX"/>
        </a:p>
      </dgm:t>
    </dgm:pt>
    <dgm:pt modelId="{87D57A3E-4633-AA49-AD2E-91037435B769}" type="pres">
      <dgm:prSet presAssocID="{8C6C6599-91B3-BF44-BA59-1B800932372F}" presName="root2" presStyleCnt="0"/>
      <dgm:spPr/>
    </dgm:pt>
    <dgm:pt modelId="{37B1F7A1-44EB-6747-93FF-D11242016FF9}" type="pres">
      <dgm:prSet presAssocID="{8C6C6599-91B3-BF44-BA59-1B800932372F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E1D17B08-65A5-FE48-8E5C-C2287C946246}" type="pres">
      <dgm:prSet presAssocID="{8C6C6599-91B3-BF44-BA59-1B800932372F}" presName="level3hierChild" presStyleCnt="0"/>
      <dgm:spPr/>
    </dgm:pt>
    <dgm:pt modelId="{1EA33E63-D163-964C-A946-B453A9A225A9}" type="pres">
      <dgm:prSet presAssocID="{34CCE9BE-B604-D546-8331-F031FDF7B5CF}" presName="conn2-1" presStyleLbl="parChTrans1D3" presStyleIdx="0" presStyleCnt="4"/>
      <dgm:spPr/>
      <dgm:t>
        <a:bodyPr/>
        <a:lstStyle/>
        <a:p>
          <a:endParaRPr lang="es-MX"/>
        </a:p>
      </dgm:t>
    </dgm:pt>
    <dgm:pt modelId="{DED32A40-1D29-E54C-8024-594194399B10}" type="pres">
      <dgm:prSet presAssocID="{34CCE9BE-B604-D546-8331-F031FDF7B5CF}" presName="connTx" presStyleLbl="parChTrans1D3" presStyleIdx="0" presStyleCnt="4"/>
      <dgm:spPr/>
      <dgm:t>
        <a:bodyPr/>
        <a:lstStyle/>
        <a:p>
          <a:endParaRPr lang="es-MX"/>
        </a:p>
      </dgm:t>
    </dgm:pt>
    <dgm:pt modelId="{30A4BD81-F2E7-5847-ABCC-5A6158E4E912}" type="pres">
      <dgm:prSet presAssocID="{894FBE5E-56BB-A24D-9A9E-960F70425EE9}" presName="root2" presStyleCnt="0"/>
      <dgm:spPr/>
    </dgm:pt>
    <dgm:pt modelId="{E0EAD70A-A25E-7044-BE0A-AEDE089DC764}" type="pres">
      <dgm:prSet presAssocID="{894FBE5E-56BB-A24D-9A9E-960F70425EE9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4EB8C99D-962E-E34B-94A0-A25D30B6CF8F}" type="pres">
      <dgm:prSet presAssocID="{894FBE5E-56BB-A24D-9A9E-960F70425EE9}" presName="level3hierChild" presStyleCnt="0"/>
      <dgm:spPr/>
    </dgm:pt>
    <dgm:pt modelId="{0A014218-A9E5-374E-80DA-B61A8B8B1738}" type="pres">
      <dgm:prSet presAssocID="{127A0B37-CF2B-9544-B0F4-3AEAE1BAFF6F}" presName="conn2-1" presStyleLbl="parChTrans1D3" presStyleIdx="1" presStyleCnt="4"/>
      <dgm:spPr/>
      <dgm:t>
        <a:bodyPr/>
        <a:lstStyle/>
        <a:p>
          <a:endParaRPr lang="es-MX"/>
        </a:p>
      </dgm:t>
    </dgm:pt>
    <dgm:pt modelId="{754FE7AD-6A4F-5A41-BAA3-E8E1BA39CBB6}" type="pres">
      <dgm:prSet presAssocID="{127A0B37-CF2B-9544-B0F4-3AEAE1BAFF6F}" presName="connTx" presStyleLbl="parChTrans1D3" presStyleIdx="1" presStyleCnt="4"/>
      <dgm:spPr/>
      <dgm:t>
        <a:bodyPr/>
        <a:lstStyle/>
        <a:p>
          <a:endParaRPr lang="es-MX"/>
        </a:p>
      </dgm:t>
    </dgm:pt>
    <dgm:pt modelId="{0D104874-FF62-1148-A324-482D0E64DA74}" type="pres">
      <dgm:prSet presAssocID="{294A2B07-5DB9-3D4A-B748-68D17C226D18}" presName="root2" presStyleCnt="0"/>
      <dgm:spPr/>
    </dgm:pt>
    <dgm:pt modelId="{F5B84769-BE89-8C40-9A7B-8FF024FBEB39}" type="pres">
      <dgm:prSet presAssocID="{294A2B07-5DB9-3D4A-B748-68D17C226D18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10FEC647-D60A-C54D-9DE2-F65CAF7971AF}" type="pres">
      <dgm:prSet presAssocID="{294A2B07-5DB9-3D4A-B748-68D17C226D18}" presName="level3hierChild" presStyleCnt="0"/>
      <dgm:spPr/>
    </dgm:pt>
    <dgm:pt modelId="{5A253A69-427C-2442-AA60-E27DC8F3E422}" type="pres">
      <dgm:prSet presAssocID="{EA701B50-4F9A-7340-BB2C-65E74137AA3A}" presName="conn2-1" presStyleLbl="parChTrans1D3" presStyleIdx="2" presStyleCnt="4"/>
      <dgm:spPr/>
      <dgm:t>
        <a:bodyPr/>
        <a:lstStyle/>
        <a:p>
          <a:endParaRPr lang="es-MX"/>
        </a:p>
      </dgm:t>
    </dgm:pt>
    <dgm:pt modelId="{AF9986AE-5613-E140-B445-2DE2065FDCB1}" type="pres">
      <dgm:prSet presAssocID="{EA701B50-4F9A-7340-BB2C-65E74137AA3A}" presName="connTx" presStyleLbl="parChTrans1D3" presStyleIdx="2" presStyleCnt="4"/>
      <dgm:spPr/>
      <dgm:t>
        <a:bodyPr/>
        <a:lstStyle/>
        <a:p>
          <a:endParaRPr lang="es-MX"/>
        </a:p>
      </dgm:t>
    </dgm:pt>
    <dgm:pt modelId="{C1FD4AAA-D43A-9442-B25B-5EDB7688F1F2}" type="pres">
      <dgm:prSet presAssocID="{3D8C242C-3706-584B-A148-7B4749A7B8A3}" presName="root2" presStyleCnt="0"/>
      <dgm:spPr/>
    </dgm:pt>
    <dgm:pt modelId="{C520B1A4-4B8F-CA42-9639-BA4C3C05DB20}" type="pres">
      <dgm:prSet presAssocID="{3D8C242C-3706-584B-A148-7B4749A7B8A3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68EDB72B-A581-274B-891E-80AF30CF93A0}" type="pres">
      <dgm:prSet presAssocID="{3D8C242C-3706-584B-A148-7B4749A7B8A3}" presName="level3hierChild" presStyleCnt="0"/>
      <dgm:spPr/>
    </dgm:pt>
    <dgm:pt modelId="{F6B094F2-4386-1942-91F1-1F424E66A5CE}" type="pres">
      <dgm:prSet presAssocID="{191F6EA6-36EA-7D45-B387-1296DE61D353}" presName="conn2-1" presStyleLbl="parChTrans1D3" presStyleIdx="3" presStyleCnt="4"/>
      <dgm:spPr/>
      <dgm:t>
        <a:bodyPr/>
        <a:lstStyle/>
        <a:p>
          <a:endParaRPr lang="es-MX"/>
        </a:p>
      </dgm:t>
    </dgm:pt>
    <dgm:pt modelId="{B53BA37D-1B13-FC42-8D08-D85830B20862}" type="pres">
      <dgm:prSet presAssocID="{191F6EA6-36EA-7D45-B387-1296DE61D353}" presName="connTx" presStyleLbl="parChTrans1D3" presStyleIdx="3" presStyleCnt="4"/>
      <dgm:spPr/>
      <dgm:t>
        <a:bodyPr/>
        <a:lstStyle/>
        <a:p>
          <a:endParaRPr lang="es-MX"/>
        </a:p>
      </dgm:t>
    </dgm:pt>
    <dgm:pt modelId="{993CD7A5-5F7A-0E4D-A1B8-A076F2B0C32B}" type="pres">
      <dgm:prSet presAssocID="{2C50A4CF-E4DB-1F4B-8453-B313F267CF5A}" presName="root2" presStyleCnt="0"/>
      <dgm:spPr/>
    </dgm:pt>
    <dgm:pt modelId="{9632A064-C299-3042-B40B-6A9A084BC1BA}" type="pres">
      <dgm:prSet presAssocID="{2C50A4CF-E4DB-1F4B-8453-B313F267CF5A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7D3104E5-02ED-0141-8EC1-D0D8C2C34363}" type="pres">
      <dgm:prSet presAssocID="{2C50A4CF-E4DB-1F4B-8453-B313F267CF5A}" presName="level3hierChild" presStyleCnt="0"/>
      <dgm:spPr/>
    </dgm:pt>
  </dgm:ptLst>
  <dgm:cxnLst>
    <dgm:cxn modelId="{93A8D6E5-E9C7-2742-91A0-886FAA47B9CC}" srcId="{CB4A2AA2-E6ED-E44F-AADB-85ACF86F39F5}" destId="{731EA567-8372-FC41-B8F4-12C49A74547F}" srcOrd="0" destOrd="0" parTransId="{C5EF5DFC-B86D-E14F-A5E6-1E7868B582BF}" sibTransId="{5EB8F5AA-625D-7E46-AC71-20010E3724A6}"/>
    <dgm:cxn modelId="{BA222C05-5096-CA4E-8CBC-E695F58CD281}" type="presOf" srcId="{6752F5B7-E70C-2E40-A270-2E09989F796C}" destId="{BDADAC00-72AC-9040-AD28-0F8444AF1FC3}" srcOrd="1" destOrd="0" presId="urn:microsoft.com/office/officeart/2005/8/layout/hierarchy2"/>
    <dgm:cxn modelId="{DFB04037-8295-8946-9BC4-83D8B7204069}" type="presOf" srcId="{CB4A2AA2-E6ED-E44F-AADB-85ACF86F39F5}" destId="{803E865D-A01F-4E47-AA90-0F513C9D6599}" srcOrd="0" destOrd="0" presId="urn:microsoft.com/office/officeart/2005/8/layout/hierarchy2"/>
    <dgm:cxn modelId="{B08B7194-BD59-2045-B242-18187E3757D5}" type="presOf" srcId="{127A0B37-CF2B-9544-B0F4-3AEAE1BAFF6F}" destId="{0A014218-A9E5-374E-80DA-B61A8B8B1738}" srcOrd="0" destOrd="0" presId="urn:microsoft.com/office/officeart/2005/8/layout/hierarchy2"/>
    <dgm:cxn modelId="{2D5FD82B-261B-104C-87B0-44D1328C5443}" type="presOf" srcId="{EA701B50-4F9A-7340-BB2C-65E74137AA3A}" destId="{AF9986AE-5613-E140-B445-2DE2065FDCB1}" srcOrd="1" destOrd="0" presId="urn:microsoft.com/office/officeart/2005/8/layout/hierarchy2"/>
    <dgm:cxn modelId="{F599E77B-6F15-F740-8950-F34CABE5AC31}" type="presOf" srcId="{2C50A4CF-E4DB-1F4B-8453-B313F267CF5A}" destId="{9632A064-C299-3042-B40B-6A9A084BC1BA}" srcOrd="0" destOrd="0" presId="urn:microsoft.com/office/officeart/2005/8/layout/hierarchy2"/>
    <dgm:cxn modelId="{66E54C9D-2A0D-DD44-81EF-A98DCCE99034}" srcId="{731EA567-8372-FC41-B8F4-12C49A74547F}" destId="{8EBEF5BB-FD88-EA42-B806-DCCAE3B5968C}" srcOrd="1" destOrd="0" parTransId="{6286F974-94F2-784C-8865-E485311503A7}" sibTransId="{52AE50E1-A159-5C4C-80FD-9B7B74177EA7}"/>
    <dgm:cxn modelId="{7805FF71-1BEE-C640-BB25-4A59B5687CDC}" type="presOf" srcId="{191F6EA6-36EA-7D45-B387-1296DE61D353}" destId="{F6B094F2-4386-1942-91F1-1F424E66A5CE}" srcOrd="0" destOrd="0" presId="urn:microsoft.com/office/officeart/2005/8/layout/hierarchy2"/>
    <dgm:cxn modelId="{241D2EC8-42DC-6048-AECF-F7FB4821E663}" type="presOf" srcId="{34CCE9BE-B604-D546-8331-F031FDF7B5CF}" destId="{1EA33E63-D163-964C-A946-B453A9A225A9}" srcOrd="0" destOrd="0" presId="urn:microsoft.com/office/officeart/2005/8/layout/hierarchy2"/>
    <dgm:cxn modelId="{8A142F15-4E9A-6341-81CC-77E6CBD428A1}" srcId="{8C6C6599-91B3-BF44-BA59-1B800932372F}" destId="{3D8C242C-3706-584B-A148-7B4749A7B8A3}" srcOrd="2" destOrd="0" parTransId="{EA701B50-4F9A-7340-BB2C-65E74137AA3A}" sibTransId="{670F9446-8FEC-D848-998B-B0927736670D}"/>
    <dgm:cxn modelId="{FBE70F67-C146-664A-B51F-1E0CDA6BA9BB}" type="presOf" srcId="{3D8C242C-3706-584B-A148-7B4749A7B8A3}" destId="{C520B1A4-4B8F-CA42-9639-BA4C3C05DB20}" srcOrd="0" destOrd="0" presId="urn:microsoft.com/office/officeart/2005/8/layout/hierarchy2"/>
    <dgm:cxn modelId="{C50A8214-E4FC-714C-91E0-FE07F9692E38}" type="presOf" srcId="{8C6C6599-91B3-BF44-BA59-1B800932372F}" destId="{37B1F7A1-44EB-6747-93FF-D11242016FF9}" srcOrd="0" destOrd="0" presId="urn:microsoft.com/office/officeart/2005/8/layout/hierarchy2"/>
    <dgm:cxn modelId="{CA7518CF-95D6-ED4B-8C25-599AA838C523}" type="presOf" srcId="{EA701B50-4F9A-7340-BB2C-65E74137AA3A}" destId="{5A253A69-427C-2442-AA60-E27DC8F3E422}" srcOrd="0" destOrd="0" presId="urn:microsoft.com/office/officeart/2005/8/layout/hierarchy2"/>
    <dgm:cxn modelId="{C610FF2E-627F-6048-872D-6AB6F3A9E344}" type="presOf" srcId="{6752F5B7-E70C-2E40-A270-2E09989F796C}" destId="{FE462F71-E641-DB49-AC74-696C9B9EE91A}" srcOrd="0" destOrd="0" presId="urn:microsoft.com/office/officeart/2005/8/layout/hierarchy2"/>
    <dgm:cxn modelId="{CDDBC831-D303-AD44-B99E-CF7A37BA8830}" srcId="{731EA567-8372-FC41-B8F4-12C49A74547F}" destId="{8C6C6599-91B3-BF44-BA59-1B800932372F}" srcOrd="2" destOrd="0" parTransId="{48FC68B9-5E74-2144-8590-FAB1DB2DF13E}" sibTransId="{A3A290E1-B7E6-4745-AC63-FBE2099AD488}"/>
    <dgm:cxn modelId="{4296591D-D0ED-4A42-A7D4-E713F313F4A6}" srcId="{731EA567-8372-FC41-B8F4-12C49A74547F}" destId="{F3281D2E-CBB8-7643-85B1-602CB939FFC3}" srcOrd="0" destOrd="0" parTransId="{6752F5B7-E70C-2E40-A270-2E09989F796C}" sibTransId="{85BA7B78-0183-F54C-A6CF-892120D02B9C}"/>
    <dgm:cxn modelId="{6609F0FC-87B7-DD47-B193-3B2DC8AB4127}" srcId="{8C6C6599-91B3-BF44-BA59-1B800932372F}" destId="{894FBE5E-56BB-A24D-9A9E-960F70425EE9}" srcOrd="0" destOrd="0" parTransId="{34CCE9BE-B604-D546-8331-F031FDF7B5CF}" sibTransId="{F182E7CA-3B8A-4245-88FC-B23481A71A8C}"/>
    <dgm:cxn modelId="{52456DC0-B65D-3947-B872-C0C7F83FA6C6}" type="presOf" srcId="{191F6EA6-36EA-7D45-B387-1296DE61D353}" destId="{B53BA37D-1B13-FC42-8D08-D85830B20862}" srcOrd="1" destOrd="0" presId="urn:microsoft.com/office/officeart/2005/8/layout/hierarchy2"/>
    <dgm:cxn modelId="{4AC1C151-1BDC-B543-90D4-3F9324D13370}" type="presOf" srcId="{6286F974-94F2-784C-8865-E485311503A7}" destId="{03849ACC-E2E2-9049-A7E7-B0C1ECC82D36}" srcOrd="1" destOrd="0" presId="urn:microsoft.com/office/officeart/2005/8/layout/hierarchy2"/>
    <dgm:cxn modelId="{F3B486F0-1B81-9D44-B6F0-5A7B363491D7}" srcId="{8C6C6599-91B3-BF44-BA59-1B800932372F}" destId="{2C50A4CF-E4DB-1F4B-8453-B313F267CF5A}" srcOrd="3" destOrd="0" parTransId="{191F6EA6-36EA-7D45-B387-1296DE61D353}" sibTransId="{E2026384-6EA8-F344-AA8C-A5FE65AE6AE5}"/>
    <dgm:cxn modelId="{23A147A4-2123-9849-907C-9531411D75F0}" srcId="{8C6C6599-91B3-BF44-BA59-1B800932372F}" destId="{294A2B07-5DB9-3D4A-B748-68D17C226D18}" srcOrd="1" destOrd="0" parTransId="{127A0B37-CF2B-9544-B0F4-3AEAE1BAFF6F}" sibTransId="{17F9AE47-9E35-3F4F-9F44-E46D876735EE}"/>
    <dgm:cxn modelId="{617267F1-68EE-0C41-A07B-D4F72EC1CE5B}" type="presOf" srcId="{8EBEF5BB-FD88-EA42-B806-DCCAE3B5968C}" destId="{D7EC5EE4-F497-664D-87C7-AE91B46C8433}" srcOrd="0" destOrd="0" presId="urn:microsoft.com/office/officeart/2005/8/layout/hierarchy2"/>
    <dgm:cxn modelId="{BD136712-A87C-0B45-8BE1-8FCBF17FF6AD}" type="presOf" srcId="{127A0B37-CF2B-9544-B0F4-3AEAE1BAFF6F}" destId="{754FE7AD-6A4F-5A41-BAA3-E8E1BA39CBB6}" srcOrd="1" destOrd="0" presId="urn:microsoft.com/office/officeart/2005/8/layout/hierarchy2"/>
    <dgm:cxn modelId="{C9D3FD6B-7C2E-244C-ABCD-E7116AB9C174}" type="presOf" srcId="{894FBE5E-56BB-A24D-9A9E-960F70425EE9}" destId="{E0EAD70A-A25E-7044-BE0A-AEDE089DC764}" srcOrd="0" destOrd="0" presId="urn:microsoft.com/office/officeart/2005/8/layout/hierarchy2"/>
    <dgm:cxn modelId="{144A6D62-6D8E-FD46-89E3-1CCF0D860111}" type="presOf" srcId="{6286F974-94F2-784C-8865-E485311503A7}" destId="{ECCF5DAA-CC79-1149-80D7-91F1438B332A}" srcOrd="0" destOrd="0" presId="urn:microsoft.com/office/officeart/2005/8/layout/hierarchy2"/>
    <dgm:cxn modelId="{C649462E-0E10-3C41-984A-2DE3E06BC53F}" type="presOf" srcId="{34CCE9BE-B604-D546-8331-F031FDF7B5CF}" destId="{DED32A40-1D29-E54C-8024-594194399B10}" srcOrd="1" destOrd="0" presId="urn:microsoft.com/office/officeart/2005/8/layout/hierarchy2"/>
    <dgm:cxn modelId="{5F32AC01-85C3-FD42-B7AA-B7E71A02087C}" type="presOf" srcId="{731EA567-8372-FC41-B8F4-12C49A74547F}" destId="{9A0DB3BF-8CB7-334F-A7F9-B28313A47F7E}" srcOrd="0" destOrd="0" presId="urn:microsoft.com/office/officeart/2005/8/layout/hierarchy2"/>
    <dgm:cxn modelId="{EBD447D4-7D42-EA4B-BDD9-12E5DEC95121}" type="presOf" srcId="{48FC68B9-5E74-2144-8590-FAB1DB2DF13E}" destId="{5F4BE866-A37F-9242-8FC8-4582A52A6362}" srcOrd="1" destOrd="0" presId="urn:microsoft.com/office/officeart/2005/8/layout/hierarchy2"/>
    <dgm:cxn modelId="{A1012619-010C-E241-8B80-8183635F2E59}" type="presOf" srcId="{F3281D2E-CBB8-7643-85B1-602CB939FFC3}" destId="{525A3536-320D-7445-BB0E-CA2BF9A5ABA2}" srcOrd="0" destOrd="0" presId="urn:microsoft.com/office/officeart/2005/8/layout/hierarchy2"/>
    <dgm:cxn modelId="{1BC4D954-9A61-8D41-99FA-BA77B65E3AD7}" type="presOf" srcId="{294A2B07-5DB9-3D4A-B748-68D17C226D18}" destId="{F5B84769-BE89-8C40-9A7B-8FF024FBEB39}" srcOrd="0" destOrd="0" presId="urn:microsoft.com/office/officeart/2005/8/layout/hierarchy2"/>
    <dgm:cxn modelId="{34A30AFC-53E5-BB40-9CFB-08D352FDB28A}" type="presOf" srcId="{48FC68B9-5E74-2144-8590-FAB1DB2DF13E}" destId="{67E26EC7-8ED6-D245-903A-91742FBC6DB8}" srcOrd="0" destOrd="0" presId="urn:microsoft.com/office/officeart/2005/8/layout/hierarchy2"/>
    <dgm:cxn modelId="{1DABCA05-0ECA-BE47-9086-8B9BE9399ECA}" type="presParOf" srcId="{803E865D-A01F-4E47-AA90-0F513C9D6599}" destId="{8700E7FA-64D1-E34B-B6AD-98D38B44EDC4}" srcOrd="0" destOrd="0" presId="urn:microsoft.com/office/officeart/2005/8/layout/hierarchy2"/>
    <dgm:cxn modelId="{5E2B4962-3D8A-FF40-A556-778FE205648C}" type="presParOf" srcId="{8700E7FA-64D1-E34B-B6AD-98D38B44EDC4}" destId="{9A0DB3BF-8CB7-334F-A7F9-B28313A47F7E}" srcOrd="0" destOrd="0" presId="urn:microsoft.com/office/officeart/2005/8/layout/hierarchy2"/>
    <dgm:cxn modelId="{04CF6241-6DB4-154F-8446-6BD9056A2D7C}" type="presParOf" srcId="{8700E7FA-64D1-E34B-B6AD-98D38B44EDC4}" destId="{6CDFF928-2131-7E42-9387-7A3D64DD560F}" srcOrd="1" destOrd="0" presId="urn:microsoft.com/office/officeart/2005/8/layout/hierarchy2"/>
    <dgm:cxn modelId="{00666CF6-02E6-AB49-8AD3-59C3D558ABA3}" type="presParOf" srcId="{6CDFF928-2131-7E42-9387-7A3D64DD560F}" destId="{FE462F71-E641-DB49-AC74-696C9B9EE91A}" srcOrd="0" destOrd="0" presId="urn:microsoft.com/office/officeart/2005/8/layout/hierarchy2"/>
    <dgm:cxn modelId="{A35215FC-2924-724C-ABEF-3E76E12305D8}" type="presParOf" srcId="{FE462F71-E641-DB49-AC74-696C9B9EE91A}" destId="{BDADAC00-72AC-9040-AD28-0F8444AF1FC3}" srcOrd="0" destOrd="0" presId="urn:microsoft.com/office/officeart/2005/8/layout/hierarchy2"/>
    <dgm:cxn modelId="{B891F550-3DC3-7648-938E-EFADBA3DA0DD}" type="presParOf" srcId="{6CDFF928-2131-7E42-9387-7A3D64DD560F}" destId="{238CF6BD-66A0-BE47-B5C1-EFFE7D67FDBA}" srcOrd="1" destOrd="0" presId="urn:microsoft.com/office/officeart/2005/8/layout/hierarchy2"/>
    <dgm:cxn modelId="{440925F0-82A6-524A-B615-D8567EE05075}" type="presParOf" srcId="{238CF6BD-66A0-BE47-B5C1-EFFE7D67FDBA}" destId="{525A3536-320D-7445-BB0E-CA2BF9A5ABA2}" srcOrd="0" destOrd="0" presId="urn:microsoft.com/office/officeart/2005/8/layout/hierarchy2"/>
    <dgm:cxn modelId="{5FDFA19E-6166-5540-B225-BDBF9306559A}" type="presParOf" srcId="{238CF6BD-66A0-BE47-B5C1-EFFE7D67FDBA}" destId="{929AB11B-95EA-044F-B2D1-B18B25331450}" srcOrd="1" destOrd="0" presId="urn:microsoft.com/office/officeart/2005/8/layout/hierarchy2"/>
    <dgm:cxn modelId="{BAAF5B7E-0B4E-2B43-A0DD-0A3F1022430B}" type="presParOf" srcId="{6CDFF928-2131-7E42-9387-7A3D64DD560F}" destId="{ECCF5DAA-CC79-1149-80D7-91F1438B332A}" srcOrd="2" destOrd="0" presId="urn:microsoft.com/office/officeart/2005/8/layout/hierarchy2"/>
    <dgm:cxn modelId="{CC8BB958-E9EA-4742-97E8-5B50E47C467B}" type="presParOf" srcId="{ECCF5DAA-CC79-1149-80D7-91F1438B332A}" destId="{03849ACC-E2E2-9049-A7E7-B0C1ECC82D36}" srcOrd="0" destOrd="0" presId="urn:microsoft.com/office/officeart/2005/8/layout/hierarchy2"/>
    <dgm:cxn modelId="{5A375A44-5E78-CC46-9DEF-051E6B17DACB}" type="presParOf" srcId="{6CDFF928-2131-7E42-9387-7A3D64DD560F}" destId="{503C7A12-A244-0347-A583-F957EEF3CEFC}" srcOrd="3" destOrd="0" presId="urn:microsoft.com/office/officeart/2005/8/layout/hierarchy2"/>
    <dgm:cxn modelId="{FC51BD17-01A3-8A46-B043-9B7795CD1A0B}" type="presParOf" srcId="{503C7A12-A244-0347-A583-F957EEF3CEFC}" destId="{D7EC5EE4-F497-664D-87C7-AE91B46C8433}" srcOrd="0" destOrd="0" presId="urn:microsoft.com/office/officeart/2005/8/layout/hierarchy2"/>
    <dgm:cxn modelId="{BD2441B1-CB60-8340-B6F4-47B4E33FCB06}" type="presParOf" srcId="{503C7A12-A244-0347-A583-F957EEF3CEFC}" destId="{BAA192E1-80B4-204E-B42D-0BDD5828427F}" srcOrd="1" destOrd="0" presId="urn:microsoft.com/office/officeart/2005/8/layout/hierarchy2"/>
    <dgm:cxn modelId="{5DBD80BB-0EE3-3E4F-B7C0-37325068B1CE}" type="presParOf" srcId="{6CDFF928-2131-7E42-9387-7A3D64DD560F}" destId="{67E26EC7-8ED6-D245-903A-91742FBC6DB8}" srcOrd="4" destOrd="0" presId="urn:microsoft.com/office/officeart/2005/8/layout/hierarchy2"/>
    <dgm:cxn modelId="{E0949050-E858-244D-9EB5-53EB84EAB87C}" type="presParOf" srcId="{67E26EC7-8ED6-D245-903A-91742FBC6DB8}" destId="{5F4BE866-A37F-9242-8FC8-4582A52A6362}" srcOrd="0" destOrd="0" presId="urn:microsoft.com/office/officeart/2005/8/layout/hierarchy2"/>
    <dgm:cxn modelId="{CE0D122E-FE48-2C43-B303-CDE36ABBC11A}" type="presParOf" srcId="{6CDFF928-2131-7E42-9387-7A3D64DD560F}" destId="{87D57A3E-4633-AA49-AD2E-91037435B769}" srcOrd="5" destOrd="0" presId="urn:microsoft.com/office/officeart/2005/8/layout/hierarchy2"/>
    <dgm:cxn modelId="{35138014-D39A-7044-86D8-F47169FA00C4}" type="presParOf" srcId="{87D57A3E-4633-AA49-AD2E-91037435B769}" destId="{37B1F7A1-44EB-6747-93FF-D11242016FF9}" srcOrd="0" destOrd="0" presId="urn:microsoft.com/office/officeart/2005/8/layout/hierarchy2"/>
    <dgm:cxn modelId="{F58C056B-4598-D643-B09D-DFC94D775B36}" type="presParOf" srcId="{87D57A3E-4633-AA49-AD2E-91037435B769}" destId="{E1D17B08-65A5-FE48-8E5C-C2287C946246}" srcOrd="1" destOrd="0" presId="urn:microsoft.com/office/officeart/2005/8/layout/hierarchy2"/>
    <dgm:cxn modelId="{19408896-CC96-6046-8A5D-46C33620BE43}" type="presParOf" srcId="{E1D17B08-65A5-FE48-8E5C-C2287C946246}" destId="{1EA33E63-D163-964C-A946-B453A9A225A9}" srcOrd="0" destOrd="0" presId="urn:microsoft.com/office/officeart/2005/8/layout/hierarchy2"/>
    <dgm:cxn modelId="{217F0092-3F08-9540-9633-413EF47BB987}" type="presParOf" srcId="{1EA33E63-D163-964C-A946-B453A9A225A9}" destId="{DED32A40-1D29-E54C-8024-594194399B10}" srcOrd="0" destOrd="0" presId="urn:microsoft.com/office/officeart/2005/8/layout/hierarchy2"/>
    <dgm:cxn modelId="{82C7D70B-463B-5349-8F8C-2E7A84EB68FB}" type="presParOf" srcId="{E1D17B08-65A5-FE48-8E5C-C2287C946246}" destId="{30A4BD81-F2E7-5847-ABCC-5A6158E4E912}" srcOrd="1" destOrd="0" presId="urn:microsoft.com/office/officeart/2005/8/layout/hierarchy2"/>
    <dgm:cxn modelId="{DA1844D2-B1E2-BD40-BABD-E32D36F830B0}" type="presParOf" srcId="{30A4BD81-F2E7-5847-ABCC-5A6158E4E912}" destId="{E0EAD70A-A25E-7044-BE0A-AEDE089DC764}" srcOrd="0" destOrd="0" presId="urn:microsoft.com/office/officeart/2005/8/layout/hierarchy2"/>
    <dgm:cxn modelId="{0938CA43-D6B3-D842-8241-49CA792B8A95}" type="presParOf" srcId="{30A4BD81-F2E7-5847-ABCC-5A6158E4E912}" destId="{4EB8C99D-962E-E34B-94A0-A25D30B6CF8F}" srcOrd="1" destOrd="0" presId="urn:microsoft.com/office/officeart/2005/8/layout/hierarchy2"/>
    <dgm:cxn modelId="{D80008E3-C4D3-4D47-8AF7-94FAB277F5FB}" type="presParOf" srcId="{E1D17B08-65A5-FE48-8E5C-C2287C946246}" destId="{0A014218-A9E5-374E-80DA-B61A8B8B1738}" srcOrd="2" destOrd="0" presId="urn:microsoft.com/office/officeart/2005/8/layout/hierarchy2"/>
    <dgm:cxn modelId="{80CFB475-B77C-1A4B-9557-C527E05B8094}" type="presParOf" srcId="{0A014218-A9E5-374E-80DA-B61A8B8B1738}" destId="{754FE7AD-6A4F-5A41-BAA3-E8E1BA39CBB6}" srcOrd="0" destOrd="0" presId="urn:microsoft.com/office/officeart/2005/8/layout/hierarchy2"/>
    <dgm:cxn modelId="{90140C45-56FF-CF4D-BA88-E25DB7CEBAF6}" type="presParOf" srcId="{E1D17B08-65A5-FE48-8E5C-C2287C946246}" destId="{0D104874-FF62-1148-A324-482D0E64DA74}" srcOrd="3" destOrd="0" presId="urn:microsoft.com/office/officeart/2005/8/layout/hierarchy2"/>
    <dgm:cxn modelId="{9BA8A7F9-A75D-A945-B219-81BA570EF766}" type="presParOf" srcId="{0D104874-FF62-1148-A324-482D0E64DA74}" destId="{F5B84769-BE89-8C40-9A7B-8FF024FBEB39}" srcOrd="0" destOrd="0" presId="urn:microsoft.com/office/officeart/2005/8/layout/hierarchy2"/>
    <dgm:cxn modelId="{9225A144-9ED8-2747-B0F7-1565F04DBC87}" type="presParOf" srcId="{0D104874-FF62-1148-A324-482D0E64DA74}" destId="{10FEC647-D60A-C54D-9DE2-F65CAF7971AF}" srcOrd="1" destOrd="0" presId="urn:microsoft.com/office/officeart/2005/8/layout/hierarchy2"/>
    <dgm:cxn modelId="{513B6CC5-8579-B342-835D-5B0CE75C722F}" type="presParOf" srcId="{E1D17B08-65A5-FE48-8E5C-C2287C946246}" destId="{5A253A69-427C-2442-AA60-E27DC8F3E422}" srcOrd="4" destOrd="0" presId="urn:microsoft.com/office/officeart/2005/8/layout/hierarchy2"/>
    <dgm:cxn modelId="{D65979B8-F1DC-674F-8C4E-B60CCD2A886C}" type="presParOf" srcId="{5A253A69-427C-2442-AA60-E27DC8F3E422}" destId="{AF9986AE-5613-E140-B445-2DE2065FDCB1}" srcOrd="0" destOrd="0" presId="urn:microsoft.com/office/officeart/2005/8/layout/hierarchy2"/>
    <dgm:cxn modelId="{71718E16-442A-584D-8156-62CFEB7D8E86}" type="presParOf" srcId="{E1D17B08-65A5-FE48-8E5C-C2287C946246}" destId="{C1FD4AAA-D43A-9442-B25B-5EDB7688F1F2}" srcOrd="5" destOrd="0" presId="urn:microsoft.com/office/officeart/2005/8/layout/hierarchy2"/>
    <dgm:cxn modelId="{E58AED3E-442A-3F4D-817E-EEB83CF7BA3D}" type="presParOf" srcId="{C1FD4AAA-D43A-9442-B25B-5EDB7688F1F2}" destId="{C520B1A4-4B8F-CA42-9639-BA4C3C05DB20}" srcOrd="0" destOrd="0" presId="urn:microsoft.com/office/officeart/2005/8/layout/hierarchy2"/>
    <dgm:cxn modelId="{84441CE3-725C-684C-BE99-E44481793191}" type="presParOf" srcId="{C1FD4AAA-D43A-9442-B25B-5EDB7688F1F2}" destId="{68EDB72B-A581-274B-891E-80AF30CF93A0}" srcOrd="1" destOrd="0" presId="urn:microsoft.com/office/officeart/2005/8/layout/hierarchy2"/>
    <dgm:cxn modelId="{F9D64713-BBF6-E74B-B293-0C80A32DC39C}" type="presParOf" srcId="{E1D17B08-65A5-FE48-8E5C-C2287C946246}" destId="{F6B094F2-4386-1942-91F1-1F424E66A5CE}" srcOrd="6" destOrd="0" presId="urn:microsoft.com/office/officeart/2005/8/layout/hierarchy2"/>
    <dgm:cxn modelId="{A1AF1134-3B32-DB45-BACD-966C023CDA1A}" type="presParOf" srcId="{F6B094F2-4386-1942-91F1-1F424E66A5CE}" destId="{B53BA37D-1B13-FC42-8D08-D85830B20862}" srcOrd="0" destOrd="0" presId="urn:microsoft.com/office/officeart/2005/8/layout/hierarchy2"/>
    <dgm:cxn modelId="{2550D585-7205-8347-AADC-D09538392A78}" type="presParOf" srcId="{E1D17B08-65A5-FE48-8E5C-C2287C946246}" destId="{993CD7A5-5F7A-0E4D-A1B8-A076F2B0C32B}" srcOrd="7" destOrd="0" presId="urn:microsoft.com/office/officeart/2005/8/layout/hierarchy2"/>
    <dgm:cxn modelId="{7CDD6BC8-42A4-4E49-9C2B-705A69879F52}" type="presParOf" srcId="{993CD7A5-5F7A-0E4D-A1B8-A076F2B0C32B}" destId="{9632A064-C299-3042-B40B-6A9A084BC1BA}" srcOrd="0" destOrd="0" presId="urn:microsoft.com/office/officeart/2005/8/layout/hierarchy2"/>
    <dgm:cxn modelId="{643A7065-C42F-9C48-AA30-5D0D28A22BCB}" type="presParOf" srcId="{993CD7A5-5F7A-0E4D-A1B8-A076F2B0C32B}" destId="{7D3104E5-02ED-0141-8EC1-D0D8C2C3436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2AC515-6B88-0546-94A2-F912CF7A7AD9}" type="doc">
      <dgm:prSet loTypeId="urn:microsoft.com/office/officeart/2005/8/layout/cycle5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CA36688C-7AC1-BF4A-A4FA-5B8EB4FE3015}">
      <dgm:prSet phldrT="[Texto]" custT="1"/>
      <dgm:spPr/>
      <dgm:t>
        <a:bodyPr/>
        <a:lstStyle/>
        <a:p>
          <a:r>
            <a:rPr lang="es-MX" sz="800" noProof="0" smtClean="0">
              <a:latin typeface="Century Gothic"/>
              <a:cs typeface="Century Gothic"/>
            </a:rPr>
            <a:t>Conocimiento del uso de las inversiones – Modelo de Negocio</a:t>
          </a:r>
          <a:endParaRPr lang="es-MX" sz="800" noProof="0">
            <a:latin typeface="Century Gothic"/>
            <a:cs typeface="Century Gothic"/>
          </a:endParaRPr>
        </a:p>
      </dgm:t>
    </dgm:pt>
    <dgm:pt modelId="{D3537F10-831E-CA4A-9716-607C8B109F72}" type="parTrans" cxnId="{D5B2F851-29C4-A94C-9C19-F9CD8F4B9DCF}">
      <dgm:prSet/>
      <dgm:spPr/>
      <dgm:t>
        <a:bodyPr/>
        <a:lstStyle/>
        <a:p>
          <a:endParaRPr lang="es-MX" sz="800" noProof="0">
            <a:latin typeface="Century Gothic"/>
            <a:cs typeface="Century Gothic"/>
          </a:endParaRPr>
        </a:p>
      </dgm:t>
    </dgm:pt>
    <dgm:pt modelId="{33FBCD64-9D41-D640-BC1A-86F48BF398AA}" type="sibTrans" cxnId="{D5B2F851-29C4-A94C-9C19-F9CD8F4B9DCF}">
      <dgm:prSet/>
      <dgm:spPr/>
      <dgm:t>
        <a:bodyPr/>
        <a:lstStyle/>
        <a:p>
          <a:endParaRPr lang="es-MX" sz="800" noProof="0">
            <a:latin typeface="Century Gothic"/>
            <a:cs typeface="Century Gothic"/>
          </a:endParaRPr>
        </a:p>
      </dgm:t>
    </dgm:pt>
    <dgm:pt modelId="{5A11F8ED-A427-1043-8001-30D132618C16}">
      <dgm:prSet phldrT="[Texto]" custT="1"/>
      <dgm:spPr/>
      <dgm:t>
        <a:bodyPr/>
        <a:lstStyle/>
        <a:p>
          <a:r>
            <a:rPr lang="es-MX" sz="800" noProof="0" dirty="0" smtClean="0">
              <a:latin typeface="Century Gothic"/>
              <a:cs typeface="Century Gothic"/>
            </a:rPr>
            <a:t>Creación de comités de inversiones – Negocio y administración operativa </a:t>
          </a:r>
          <a:endParaRPr lang="es-MX" sz="800" noProof="0" dirty="0">
            <a:latin typeface="Century Gothic"/>
            <a:cs typeface="Century Gothic"/>
          </a:endParaRPr>
        </a:p>
      </dgm:t>
    </dgm:pt>
    <dgm:pt modelId="{FB7F165F-4DC7-F344-BF61-AEE264AFBCFE}" type="parTrans" cxnId="{8447FF2D-39EF-104F-B601-F9C00DAAF50E}">
      <dgm:prSet/>
      <dgm:spPr/>
      <dgm:t>
        <a:bodyPr/>
        <a:lstStyle/>
        <a:p>
          <a:endParaRPr lang="es-MX" sz="800" noProof="0">
            <a:latin typeface="Century Gothic"/>
            <a:cs typeface="Century Gothic"/>
          </a:endParaRPr>
        </a:p>
      </dgm:t>
    </dgm:pt>
    <dgm:pt modelId="{F341B341-73C1-A842-8EDC-77EBC784427A}" type="sibTrans" cxnId="{8447FF2D-39EF-104F-B601-F9C00DAAF50E}">
      <dgm:prSet/>
      <dgm:spPr/>
      <dgm:t>
        <a:bodyPr/>
        <a:lstStyle/>
        <a:p>
          <a:endParaRPr lang="es-MX" sz="800" noProof="0">
            <a:latin typeface="Century Gothic"/>
            <a:cs typeface="Century Gothic"/>
          </a:endParaRPr>
        </a:p>
      </dgm:t>
    </dgm:pt>
    <dgm:pt modelId="{DA3BD39D-5A46-154F-8A75-1AF961CDAFD7}">
      <dgm:prSet phldrT="[Texto]" custT="1"/>
      <dgm:spPr/>
      <dgm:t>
        <a:bodyPr/>
        <a:lstStyle/>
        <a:p>
          <a:r>
            <a:rPr lang="es-MX" sz="800" noProof="0" dirty="0" smtClean="0">
              <a:latin typeface="Century Gothic"/>
              <a:cs typeface="Century Gothic"/>
            </a:rPr>
            <a:t>Trabajo en conjunto con el área de Administración de Riesgos</a:t>
          </a:r>
          <a:endParaRPr lang="es-MX" sz="800" noProof="0" dirty="0">
            <a:latin typeface="Century Gothic"/>
            <a:cs typeface="Century Gothic"/>
          </a:endParaRPr>
        </a:p>
      </dgm:t>
    </dgm:pt>
    <dgm:pt modelId="{60ECC2AC-CFFF-B443-87EE-3D96FF382E0C}" type="parTrans" cxnId="{449AC16B-CE5F-3A41-9894-E10BA4D991AF}">
      <dgm:prSet/>
      <dgm:spPr/>
      <dgm:t>
        <a:bodyPr/>
        <a:lstStyle/>
        <a:p>
          <a:endParaRPr lang="es-MX" sz="800" noProof="0">
            <a:latin typeface="Century Gothic"/>
            <a:cs typeface="Century Gothic"/>
          </a:endParaRPr>
        </a:p>
      </dgm:t>
    </dgm:pt>
    <dgm:pt modelId="{70B24107-719A-A64B-A941-371CB711919D}" type="sibTrans" cxnId="{449AC16B-CE5F-3A41-9894-E10BA4D991AF}">
      <dgm:prSet/>
      <dgm:spPr/>
      <dgm:t>
        <a:bodyPr/>
        <a:lstStyle/>
        <a:p>
          <a:endParaRPr lang="es-MX" sz="800" noProof="0">
            <a:latin typeface="Century Gothic"/>
            <a:cs typeface="Century Gothic"/>
          </a:endParaRPr>
        </a:p>
      </dgm:t>
    </dgm:pt>
    <dgm:pt modelId="{DE8E9309-8056-0149-A3AF-13449482F94D}">
      <dgm:prSet phldrT="[Texto]" custT="1"/>
      <dgm:spPr/>
      <dgm:t>
        <a:bodyPr/>
        <a:lstStyle/>
        <a:p>
          <a:r>
            <a:rPr lang="es-MX" sz="700" noProof="0" dirty="0" smtClean="0">
              <a:latin typeface="Century Gothic"/>
              <a:cs typeface="Century Gothic"/>
            </a:rPr>
            <a:t>Generación de Polìticas y Procedimientos contables, que combinen: Modelo de negocios, usos de las inversiones y administración de Riesgos</a:t>
          </a:r>
          <a:endParaRPr lang="es-MX" sz="700" noProof="0" dirty="0">
            <a:latin typeface="Century Gothic"/>
            <a:cs typeface="Century Gothic"/>
          </a:endParaRPr>
        </a:p>
      </dgm:t>
    </dgm:pt>
    <dgm:pt modelId="{3F2FADF0-EF4E-CA49-81AC-207190FF8164}" type="parTrans" cxnId="{661D7C2C-940E-8143-8F0A-12092E46B3B3}">
      <dgm:prSet/>
      <dgm:spPr/>
      <dgm:t>
        <a:bodyPr/>
        <a:lstStyle/>
        <a:p>
          <a:endParaRPr lang="es-MX" sz="800" noProof="0">
            <a:latin typeface="Century Gothic"/>
            <a:cs typeface="Century Gothic"/>
          </a:endParaRPr>
        </a:p>
      </dgm:t>
    </dgm:pt>
    <dgm:pt modelId="{8EE85D74-0823-2941-9862-2999C74431B3}" type="sibTrans" cxnId="{661D7C2C-940E-8143-8F0A-12092E46B3B3}">
      <dgm:prSet/>
      <dgm:spPr/>
      <dgm:t>
        <a:bodyPr/>
        <a:lstStyle/>
        <a:p>
          <a:endParaRPr lang="es-MX" sz="800" noProof="0">
            <a:latin typeface="Century Gothic"/>
            <a:cs typeface="Century Gothic"/>
          </a:endParaRPr>
        </a:p>
      </dgm:t>
    </dgm:pt>
    <dgm:pt modelId="{6AC16A58-54B4-5C4B-9924-791B64E5B2C7}">
      <dgm:prSet custT="1"/>
      <dgm:spPr/>
      <dgm:t>
        <a:bodyPr/>
        <a:lstStyle/>
        <a:p>
          <a:r>
            <a:rPr lang="es-MX" sz="700" noProof="0" dirty="0" smtClean="0">
              <a:latin typeface="Century Gothic"/>
              <a:cs typeface="Century Gothic"/>
            </a:rPr>
            <a:t>Generación de Políticas,  Procedimientos y Metodologías para el cálculo del valor razonable, costo amortizados y metricas de riesgos</a:t>
          </a:r>
          <a:endParaRPr lang="es-MX" sz="700" noProof="0" dirty="0">
            <a:latin typeface="Century Gothic"/>
            <a:cs typeface="Century Gothic"/>
          </a:endParaRPr>
        </a:p>
      </dgm:t>
    </dgm:pt>
    <dgm:pt modelId="{4B5E55D9-5BA1-D54F-A727-A19DF3E1CF14}" type="parTrans" cxnId="{F8B97350-2FC7-F542-BD55-73456E8C2FD9}">
      <dgm:prSet/>
      <dgm:spPr/>
      <dgm:t>
        <a:bodyPr/>
        <a:lstStyle/>
        <a:p>
          <a:endParaRPr lang="es-MX" sz="800" noProof="0">
            <a:latin typeface="Century Gothic"/>
            <a:cs typeface="Century Gothic"/>
          </a:endParaRPr>
        </a:p>
      </dgm:t>
    </dgm:pt>
    <dgm:pt modelId="{072F030F-5078-9741-80A8-8A3E6F0F1BF3}" type="sibTrans" cxnId="{F8B97350-2FC7-F542-BD55-73456E8C2FD9}">
      <dgm:prSet/>
      <dgm:spPr/>
      <dgm:t>
        <a:bodyPr/>
        <a:lstStyle/>
        <a:p>
          <a:endParaRPr lang="es-MX" sz="800" noProof="0">
            <a:latin typeface="Century Gothic"/>
            <a:cs typeface="Century Gothic"/>
          </a:endParaRPr>
        </a:p>
      </dgm:t>
    </dgm:pt>
    <dgm:pt modelId="{D1CBB916-86B9-F445-8162-D18262D5E921}">
      <dgm:prSet phldrT="[Texto]" custT="1"/>
      <dgm:spPr/>
      <dgm:t>
        <a:bodyPr/>
        <a:lstStyle/>
        <a:p>
          <a:r>
            <a:rPr lang="es-MX" sz="800" noProof="0" dirty="0" smtClean="0">
              <a:latin typeface="Century Gothic"/>
              <a:cs typeface="Century Gothic"/>
            </a:rPr>
            <a:t>Generación de guías contables con todos los posisbles eventos que se puedan presentar con las inversiones</a:t>
          </a:r>
          <a:endParaRPr lang="es-MX" sz="800" noProof="0" dirty="0">
            <a:latin typeface="Century Gothic"/>
            <a:cs typeface="Century Gothic"/>
          </a:endParaRPr>
        </a:p>
      </dgm:t>
    </dgm:pt>
    <dgm:pt modelId="{7176B3F6-03A9-B141-BFEC-C1BFC3022312}" type="sibTrans" cxnId="{9809FB17-7BB0-C541-8AD6-E05F1D699C52}">
      <dgm:prSet/>
      <dgm:spPr/>
      <dgm:t>
        <a:bodyPr/>
        <a:lstStyle/>
        <a:p>
          <a:endParaRPr lang="es-MX" sz="800" noProof="0">
            <a:latin typeface="Century Gothic"/>
            <a:cs typeface="Century Gothic"/>
          </a:endParaRPr>
        </a:p>
      </dgm:t>
    </dgm:pt>
    <dgm:pt modelId="{16C88369-C43D-DC46-8F80-D0A86877CA48}" type="parTrans" cxnId="{9809FB17-7BB0-C541-8AD6-E05F1D699C52}">
      <dgm:prSet/>
      <dgm:spPr/>
      <dgm:t>
        <a:bodyPr/>
        <a:lstStyle/>
        <a:p>
          <a:endParaRPr lang="es-MX" sz="800" noProof="0">
            <a:latin typeface="Century Gothic"/>
            <a:cs typeface="Century Gothic"/>
          </a:endParaRPr>
        </a:p>
      </dgm:t>
    </dgm:pt>
    <dgm:pt modelId="{1A91D68D-F925-EA47-B1B5-E46E1E83E145}">
      <dgm:prSet custT="1"/>
      <dgm:spPr/>
      <dgm:t>
        <a:bodyPr/>
        <a:lstStyle/>
        <a:p>
          <a:r>
            <a:rPr lang="es-MX" sz="800" noProof="0" dirty="0" smtClean="0">
              <a:latin typeface="Century Gothic"/>
              <a:cs typeface="Century Gothic"/>
            </a:rPr>
            <a:t>Implementación de sistemas de control de la posición, de calculo del valor razonable, costo amortizado y métricas de riesgos </a:t>
          </a:r>
          <a:endParaRPr lang="es-MX" sz="800" noProof="0" dirty="0">
            <a:latin typeface="Century Gothic"/>
            <a:cs typeface="Century Gothic"/>
          </a:endParaRPr>
        </a:p>
      </dgm:t>
    </dgm:pt>
    <dgm:pt modelId="{BB0E13D7-D244-FB49-8AAA-94D33C203E55}" type="parTrans" cxnId="{C3F65FDD-1F63-DF4E-8051-AABBE0D4BE7E}">
      <dgm:prSet/>
      <dgm:spPr/>
      <dgm:t>
        <a:bodyPr/>
        <a:lstStyle/>
        <a:p>
          <a:endParaRPr lang="es-MX" sz="800" noProof="0">
            <a:latin typeface="Century Gothic"/>
            <a:cs typeface="Century Gothic"/>
          </a:endParaRPr>
        </a:p>
      </dgm:t>
    </dgm:pt>
    <dgm:pt modelId="{EDAB64A3-EE89-6B44-A050-DDF69A262589}" type="sibTrans" cxnId="{C3F65FDD-1F63-DF4E-8051-AABBE0D4BE7E}">
      <dgm:prSet/>
      <dgm:spPr/>
      <dgm:t>
        <a:bodyPr/>
        <a:lstStyle/>
        <a:p>
          <a:endParaRPr lang="es-MX" sz="800" noProof="0">
            <a:latin typeface="Century Gothic"/>
            <a:cs typeface="Century Gothic"/>
          </a:endParaRPr>
        </a:p>
      </dgm:t>
    </dgm:pt>
    <dgm:pt modelId="{1CDDC1D4-4A53-E44F-9B7F-5A253545B543}" type="pres">
      <dgm:prSet presAssocID="{032AC515-6B88-0546-94A2-F912CF7A7AD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ACF00E6-B453-E446-A041-A3E4649A5FC1}" type="pres">
      <dgm:prSet presAssocID="{CA36688C-7AC1-BF4A-A4FA-5B8EB4FE301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582E16-54A6-9741-965E-9D9FB652A566}" type="pres">
      <dgm:prSet presAssocID="{CA36688C-7AC1-BF4A-A4FA-5B8EB4FE3015}" presName="spNode" presStyleCnt="0"/>
      <dgm:spPr/>
    </dgm:pt>
    <dgm:pt modelId="{EEBDB214-53AC-B644-A2EE-9176580F5F00}" type="pres">
      <dgm:prSet presAssocID="{33FBCD64-9D41-D640-BC1A-86F48BF398AA}" presName="sibTrans" presStyleLbl="sibTrans1D1" presStyleIdx="0" presStyleCnt="7"/>
      <dgm:spPr/>
      <dgm:t>
        <a:bodyPr/>
        <a:lstStyle/>
        <a:p>
          <a:endParaRPr lang="es-MX"/>
        </a:p>
      </dgm:t>
    </dgm:pt>
    <dgm:pt modelId="{57786023-CA85-CC4B-BBAB-A5CE535212D7}" type="pres">
      <dgm:prSet presAssocID="{5A11F8ED-A427-1043-8001-30D132618C1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30357CE-109F-6648-BC87-0B9D6A7C3955}" type="pres">
      <dgm:prSet presAssocID="{5A11F8ED-A427-1043-8001-30D132618C16}" presName="spNode" presStyleCnt="0"/>
      <dgm:spPr/>
    </dgm:pt>
    <dgm:pt modelId="{2751DEA7-5BEB-404D-B248-24DDE843DCBF}" type="pres">
      <dgm:prSet presAssocID="{F341B341-73C1-A842-8EDC-77EBC784427A}" presName="sibTrans" presStyleLbl="sibTrans1D1" presStyleIdx="1" presStyleCnt="7"/>
      <dgm:spPr/>
      <dgm:t>
        <a:bodyPr/>
        <a:lstStyle/>
        <a:p>
          <a:endParaRPr lang="es-MX"/>
        </a:p>
      </dgm:t>
    </dgm:pt>
    <dgm:pt modelId="{2A717036-3084-4148-BF12-F71111FDF2C0}" type="pres">
      <dgm:prSet presAssocID="{DA3BD39D-5A46-154F-8A75-1AF961CDAFD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FC3C19D-1610-6A4B-A163-0659E26AA882}" type="pres">
      <dgm:prSet presAssocID="{DA3BD39D-5A46-154F-8A75-1AF961CDAFD7}" presName="spNode" presStyleCnt="0"/>
      <dgm:spPr/>
    </dgm:pt>
    <dgm:pt modelId="{DEA1CB42-C5C0-2C44-90E7-646DDD7E65F6}" type="pres">
      <dgm:prSet presAssocID="{70B24107-719A-A64B-A941-371CB711919D}" presName="sibTrans" presStyleLbl="sibTrans1D1" presStyleIdx="2" presStyleCnt="7"/>
      <dgm:spPr/>
      <dgm:t>
        <a:bodyPr/>
        <a:lstStyle/>
        <a:p>
          <a:endParaRPr lang="es-MX"/>
        </a:p>
      </dgm:t>
    </dgm:pt>
    <dgm:pt modelId="{A2D12EA5-95A2-A143-BFDF-178FA5FE8429}" type="pres">
      <dgm:prSet presAssocID="{DE8E9309-8056-0149-A3AF-13449482F94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F64485C-5208-2F49-88C9-E7E92A519AF9}" type="pres">
      <dgm:prSet presAssocID="{DE8E9309-8056-0149-A3AF-13449482F94D}" presName="spNode" presStyleCnt="0"/>
      <dgm:spPr/>
    </dgm:pt>
    <dgm:pt modelId="{C861ACC1-324F-A747-8959-3FC031E787BC}" type="pres">
      <dgm:prSet presAssocID="{8EE85D74-0823-2941-9862-2999C74431B3}" presName="sibTrans" presStyleLbl="sibTrans1D1" presStyleIdx="3" presStyleCnt="7"/>
      <dgm:spPr/>
      <dgm:t>
        <a:bodyPr/>
        <a:lstStyle/>
        <a:p>
          <a:endParaRPr lang="es-MX"/>
        </a:p>
      </dgm:t>
    </dgm:pt>
    <dgm:pt modelId="{AAF95DE2-3F8B-D041-886B-B24F554D28DC}" type="pres">
      <dgm:prSet presAssocID="{6AC16A58-54B4-5C4B-9924-791B64E5B2C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41918BB-DE81-B842-B970-90A1C6D3822D}" type="pres">
      <dgm:prSet presAssocID="{6AC16A58-54B4-5C4B-9924-791B64E5B2C7}" presName="spNode" presStyleCnt="0"/>
      <dgm:spPr/>
    </dgm:pt>
    <dgm:pt modelId="{5CFEE6BD-92B8-0F47-9553-0CF83BD847F0}" type="pres">
      <dgm:prSet presAssocID="{072F030F-5078-9741-80A8-8A3E6F0F1BF3}" presName="sibTrans" presStyleLbl="sibTrans1D1" presStyleIdx="4" presStyleCnt="7"/>
      <dgm:spPr/>
      <dgm:t>
        <a:bodyPr/>
        <a:lstStyle/>
        <a:p>
          <a:endParaRPr lang="es-MX"/>
        </a:p>
      </dgm:t>
    </dgm:pt>
    <dgm:pt modelId="{F4488C17-9FF8-A642-9F62-7269DC602C6A}" type="pres">
      <dgm:prSet presAssocID="{1A91D68D-F925-EA47-B1B5-E46E1E83E14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104B265-0E94-C54A-8BE3-377870F27E7C}" type="pres">
      <dgm:prSet presAssocID="{1A91D68D-F925-EA47-B1B5-E46E1E83E145}" presName="spNode" presStyleCnt="0"/>
      <dgm:spPr/>
    </dgm:pt>
    <dgm:pt modelId="{080215BB-2A43-4941-A29C-08C6E3D47DFE}" type="pres">
      <dgm:prSet presAssocID="{EDAB64A3-EE89-6B44-A050-DDF69A262589}" presName="sibTrans" presStyleLbl="sibTrans1D1" presStyleIdx="5" presStyleCnt="7"/>
      <dgm:spPr/>
      <dgm:t>
        <a:bodyPr/>
        <a:lstStyle/>
        <a:p>
          <a:endParaRPr lang="es-MX"/>
        </a:p>
      </dgm:t>
    </dgm:pt>
    <dgm:pt modelId="{2CDDDA32-0175-C949-8518-D6D55BEBE913}" type="pres">
      <dgm:prSet presAssocID="{D1CBB916-86B9-F445-8162-D18262D5E92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572DEC6-7998-E14F-B618-B73E7F3474FC}" type="pres">
      <dgm:prSet presAssocID="{D1CBB916-86B9-F445-8162-D18262D5E921}" presName="spNode" presStyleCnt="0"/>
      <dgm:spPr/>
    </dgm:pt>
    <dgm:pt modelId="{E4138CAF-F656-534A-98AA-B374C3DFD788}" type="pres">
      <dgm:prSet presAssocID="{7176B3F6-03A9-B141-BFEC-C1BFC3022312}" presName="sibTrans" presStyleLbl="sibTrans1D1" presStyleIdx="6" presStyleCnt="7"/>
      <dgm:spPr/>
      <dgm:t>
        <a:bodyPr/>
        <a:lstStyle/>
        <a:p>
          <a:endParaRPr lang="es-MX"/>
        </a:p>
      </dgm:t>
    </dgm:pt>
  </dgm:ptLst>
  <dgm:cxnLst>
    <dgm:cxn modelId="{94A0B253-B651-F949-9B5C-F78316BEAE69}" type="presOf" srcId="{DA3BD39D-5A46-154F-8A75-1AF961CDAFD7}" destId="{2A717036-3084-4148-BF12-F71111FDF2C0}" srcOrd="0" destOrd="0" presId="urn:microsoft.com/office/officeart/2005/8/layout/cycle5"/>
    <dgm:cxn modelId="{551B5E77-C1DE-CA4C-B2A0-04C8B10BC5D8}" type="presOf" srcId="{EDAB64A3-EE89-6B44-A050-DDF69A262589}" destId="{080215BB-2A43-4941-A29C-08C6E3D47DFE}" srcOrd="0" destOrd="0" presId="urn:microsoft.com/office/officeart/2005/8/layout/cycle5"/>
    <dgm:cxn modelId="{74FB6EC1-24CF-0C41-B8D7-344640C91456}" type="presOf" srcId="{1A91D68D-F925-EA47-B1B5-E46E1E83E145}" destId="{F4488C17-9FF8-A642-9F62-7269DC602C6A}" srcOrd="0" destOrd="0" presId="urn:microsoft.com/office/officeart/2005/8/layout/cycle5"/>
    <dgm:cxn modelId="{449AC16B-CE5F-3A41-9894-E10BA4D991AF}" srcId="{032AC515-6B88-0546-94A2-F912CF7A7AD9}" destId="{DA3BD39D-5A46-154F-8A75-1AF961CDAFD7}" srcOrd="2" destOrd="0" parTransId="{60ECC2AC-CFFF-B443-87EE-3D96FF382E0C}" sibTransId="{70B24107-719A-A64B-A941-371CB711919D}"/>
    <dgm:cxn modelId="{CC9105A8-FB6F-0146-875E-4D9C29ACD5A0}" type="presOf" srcId="{7176B3F6-03A9-B141-BFEC-C1BFC3022312}" destId="{E4138CAF-F656-534A-98AA-B374C3DFD788}" srcOrd="0" destOrd="0" presId="urn:microsoft.com/office/officeart/2005/8/layout/cycle5"/>
    <dgm:cxn modelId="{8447FF2D-39EF-104F-B601-F9C00DAAF50E}" srcId="{032AC515-6B88-0546-94A2-F912CF7A7AD9}" destId="{5A11F8ED-A427-1043-8001-30D132618C16}" srcOrd="1" destOrd="0" parTransId="{FB7F165F-4DC7-F344-BF61-AEE264AFBCFE}" sibTransId="{F341B341-73C1-A842-8EDC-77EBC784427A}"/>
    <dgm:cxn modelId="{D5B2F851-29C4-A94C-9C19-F9CD8F4B9DCF}" srcId="{032AC515-6B88-0546-94A2-F912CF7A7AD9}" destId="{CA36688C-7AC1-BF4A-A4FA-5B8EB4FE3015}" srcOrd="0" destOrd="0" parTransId="{D3537F10-831E-CA4A-9716-607C8B109F72}" sibTransId="{33FBCD64-9D41-D640-BC1A-86F48BF398AA}"/>
    <dgm:cxn modelId="{2933F7C8-9763-474A-9169-D4F192E4528F}" type="presOf" srcId="{5A11F8ED-A427-1043-8001-30D132618C16}" destId="{57786023-CA85-CC4B-BBAB-A5CE535212D7}" srcOrd="0" destOrd="0" presId="urn:microsoft.com/office/officeart/2005/8/layout/cycle5"/>
    <dgm:cxn modelId="{C3F65FDD-1F63-DF4E-8051-AABBE0D4BE7E}" srcId="{032AC515-6B88-0546-94A2-F912CF7A7AD9}" destId="{1A91D68D-F925-EA47-B1B5-E46E1E83E145}" srcOrd="5" destOrd="0" parTransId="{BB0E13D7-D244-FB49-8AAA-94D33C203E55}" sibTransId="{EDAB64A3-EE89-6B44-A050-DDF69A262589}"/>
    <dgm:cxn modelId="{4AB32053-BA68-404F-8E0F-AB91C5A05C61}" type="presOf" srcId="{DE8E9309-8056-0149-A3AF-13449482F94D}" destId="{A2D12EA5-95A2-A143-BFDF-178FA5FE8429}" srcOrd="0" destOrd="0" presId="urn:microsoft.com/office/officeart/2005/8/layout/cycle5"/>
    <dgm:cxn modelId="{9809FB17-7BB0-C541-8AD6-E05F1D699C52}" srcId="{032AC515-6B88-0546-94A2-F912CF7A7AD9}" destId="{D1CBB916-86B9-F445-8162-D18262D5E921}" srcOrd="6" destOrd="0" parTransId="{16C88369-C43D-DC46-8F80-D0A86877CA48}" sibTransId="{7176B3F6-03A9-B141-BFEC-C1BFC3022312}"/>
    <dgm:cxn modelId="{C04C86BA-E46C-DF4A-AD85-429AAD914A04}" type="presOf" srcId="{CA36688C-7AC1-BF4A-A4FA-5B8EB4FE3015}" destId="{BACF00E6-B453-E446-A041-A3E4649A5FC1}" srcOrd="0" destOrd="0" presId="urn:microsoft.com/office/officeart/2005/8/layout/cycle5"/>
    <dgm:cxn modelId="{AFA14A6C-28E6-EC4A-8678-A5E7AE69FC90}" type="presOf" srcId="{032AC515-6B88-0546-94A2-F912CF7A7AD9}" destId="{1CDDC1D4-4A53-E44F-9B7F-5A253545B543}" srcOrd="0" destOrd="0" presId="urn:microsoft.com/office/officeart/2005/8/layout/cycle5"/>
    <dgm:cxn modelId="{929FCE6B-682E-7047-8046-B7270130F839}" type="presOf" srcId="{072F030F-5078-9741-80A8-8A3E6F0F1BF3}" destId="{5CFEE6BD-92B8-0F47-9553-0CF83BD847F0}" srcOrd="0" destOrd="0" presId="urn:microsoft.com/office/officeart/2005/8/layout/cycle5"/>
    <dgm:cxn modelId="{F8B97350-2FC7-F542-BD55-73456E8C2FD9}" srcId="{032AC515-6B88-0546-94A2-F912CF7A7AD9}" destId="{6AC16A58-54B4-5C4B-9924-791B64E5B2C7}" srcOrd="4" destOrd="0" parTransId="{4B5E55D9-5BA1-D54F-A727-A19DF3E1CF14}" sibTransId="{072F030F-5078-9741-80A8-8A3E6F0F1BF3}"/>
    <dgm:cxn modelId="{DB738756-9B8C-6E43-8ED9-B1FC5C5A5734}" type="presOf" srcId="{D1CBB916-86B9-F445-8162-D18262D5E921}" destId="{2CDDDA32-0175-C949-8518-D6D55BEBE913}" srcOrd="0" destOrd="0" presId="urn:microsoft.com/office/officeart/2005/8/layout/cycle5"/>
    <dgm:cxn modelId="{F3DC7E68-E3E6-C742-A4A8-6CFC0FDDCDF7}" type="presOf" srcId="{8EE85D74-0823-2941-9862-2999C74431B3}" destId="{C861ACC1-324F-A747-8959-3FC031E787BC}" srcOrd="0" destOrd="0" presId="urn:microsoft.com/office/officeart/2005/8/layout/cycle5"/>
    <dgm:cxn modelId="{C452011E-D1F5-A54A-BD9C-10029637E416}" type="presOf" srcId="{33FBCD64-9D41-D640-BC1A-86F48BF398AA}" destId="{EEBDB214-53AC-B644-A2EE-9176580F5F00}" srcOrd="0" destOrd="0" presId="urn:microsoft.com/office/officeart/2005/8/layout/cycle5"/>
    <dgm:cxn modelId="{F46F7260-79F9-E641-8680-05373DEB6F93}" type="presOf" srcId="{70B24107-719A-A64B-A941-371CB711919D}" destId="{DEA1CB42-C5C0-2C44-90E7-646DDD7E65F6}" srcOrd="0" destOrd="0" presId="urn:microsoft.com/office/officeart/2005/8/layout/cycle5"/>
    <dgm:cxn modelId="{F35BD214-86EF-D340-8155-F572084D4CB6}" type="presOf" srcId="{F341B341-73C1-A842-8EDC-77EBC784427A}" destId="{2751DEA7-5BEB-404D-B248-24DDE843DCBF}" srcOrd="0" destOrd="0" presId="urn:microsoft.com/office/officeart/2005/8/layout/cycle5"/>
    <dgm:cxn modelId="{661D7C2C-940E-8143-8F0A-12092E46B3B3}" srcId="{032AC515-6B88-0546-94A2-F912CF7A7AD9}" destId="{DE8E9309-8056-0149-A3AF-13449482F94D}" srcOrd="3" destOrd="0" parTransId="{3F2FADF0-EF4E-CA49-81AC-207190FF8164}" sibTransId="{8EE85D74-0823-2941-9862-2999C74431B3}"/>
    <dgm:cxn modelId="{45A51AC9-2120-5B47-A05E-302C343F69C5}" type="presOf" srcId="{6AC16A58-54B4-5C4B-9924-791B64E5B2C7}" destId="{AAF95DE2-3F8B-D041-886B-B24F554D28DC}" srcOrd="0" destOrd="0" presId="urn:microsoft.com/office/officeart/2005/8/layout/cycle5"/>
    <dgm:cxn modelId="{36BDE291-B60C-BF44-8102-34252978676D}" type="presParOf" srcId="{1CDDC1D4-4A53-E44F-9B7F-5A253545B543}" destId="{BACF00E6-B453-E446-A041-A3E4649A5FC1}" srcOrd="0" destOrd="0" presId="urn:microsoft.com/office/officeart/2005/8/layout/cycle5"/>
    <dgm:cxn modelId="{5A6C8E2D-3C65-4E43-932E-53F64E9F3651}" type="presParOf" srcId="{1CDDC1D4-4A53-E44F-9B7F-5A253545B543}" destId="{0C582E16-54A6-9741-965E-9D9FB652A566}" srcOrd="1" destOrd="0" presId="urn:microsoft.com/office/officeart/2005/8/layout/cycle5"/>
    <dgm:cxn modelId="{970422E2-B254-3C42-BE6D-9D0DA2ECEAC5}" type="presParOf" srcId="{1CDDC1D4-4A53-E44F-9B7F-5A253545B543}" destId="{EEBDB214-53AC-B644-A2EE-9176580F5F00}" srcOrd="2" destOrd="0" presId="urn:microsoft.com/office/officeart/2005/8/layout/cycle5"/>
    <dgm:cxn modelId="{0C9C9EAB-D7A8-2C4C-A0D5-E13B1E36CE2B}" type="presParOf" srcId="{1CDDC1D4-4A53-E44F-9B7F-5A253545B543}" destId="{57786023-CA85-CC4B-BBAB-A5CE535212D7}" srcOrd="3" destOrd="0" presId="urn:microsoft.com/office/officeart/2005/8/layout/cycle5"/>
    <dgm:cxn modelId="{770114A3-42CE-BE44-ADCA-6033438A805F}" type="presParOf" srcId="{1CDDC1D4-4A53-E44F-9B7F-5A253545B543}" destId="{830357CE-109F-6648-BC87-0B9D6A7C3955}" srcOrd="4" destOrd="0" presId="urn:microsoft.com/office/officeart/2005/8/layout/cycle5"/>
    <dgm:cxn modelId="{172897D4-C2CF-1E45-9C84-ED47A01B3CF9}" type="presParOf" srcId="{1CDDC1D4-4A53-E44F-9B7F-5A253545B543}" destId="{2751DEA7-5BEB-404D-B248-24DDE843DCBF}" srcOrd="5" destOrd="0" presId="urn:microsoft.com/office/officeart/2005/8/layout/cycle5"/>
    <dgm:cxn modelId="{73606C2C-46B8-5A42-9C2B-A1C6A61D5D96}" type="presParOf" srcId="{1CDDC1D4-4A53-E44F-9B7F-5A253545B543}" destId="{2A717036-3084-4148-BF12-F71111FDF2C0}" srcOrd="6" destOrd="0" presId="urn:microsoft.com/office/officeart/2005/8/layout/cycle5"/>
    <dgm:cxn modelId="{F6A703C3-8935-5847-B7B5-AF9179BC6B3B}" type="presParOf" srcId="{1CDDC1D4-4A53-E44F-9B7F-5A253545B543}" destId="{6FC3C19D-1610-6A4B-A163-0659E26AA882}" srcOrd="7" destOrd="0" presId="urn:microsoft.com/office/officeart/2005/8/layout/cycle5"/>
    <dgm:cxn modelId="{C4B42100-DD8B-974B-BBB8-C2E7AB908E73}" type="presParOf" srcId="{1CDDC1D4-4A53-E44F-9B7F-5A253545B543}" destId="{DEA1CB42-C5C0-2C44-90E7-646DDD7E65F6}" srcOrd="8" destOrd="0" presId="urn:microsoft.com/office/officeart/2005/8/layout/cycle5"/>
    <dgm:cxn modelId="{09755138-2723-3345-B90C-96693B108AB2}" type="presParOf" srcId="{1CDDC1D4-4A53-E44F-9B7F-5A253545B543}" destId="{A2D12EA5-95A2-A143-BFDF-178FA5FE8429}" srcOrd="9" destOrd="0" presId="urn:microsoft.com/office/officeart/2005/8/layout/cycle5"/>
    <dgm:cxn modelId="{C366A16C-C17C-0C41-9235-D8482608F5E3}" type="presParOf" srcId="{1CDDC1D4-4A53-E44F-9B7F-5A253545B543}" destId="{DF64485C-5208-2F49-88C9-E7E92A519AF9}" srcOrd="10" destOrd="0" presId="urn:microsoft.com/office/officeart/2005/8/layout/cycle5"/>
    <dgm:cxn modelId="{F6ECC3FE-5CC4-4E4D-B49D-774EB57B818A}" type="presParOf" srcId="{1CDDC1D4-4A53-E44F-9B7F-5A253545B543}" destId="{C861ACC1-324F-A747-8959-3FC031E787BC}" srcOrd="11" destOrd="0" presId="urn:microsoft.com/office/officeart/2005/8/layout/cycle5"/>
    <dgm:cxn modelId="{213D6EF0-8EDB-1342-8106-14552718359A}" type="presParOf" srcId="{1CDDC1D4-4A53-E44F-9B7F-5A253545B543}" destId="{AAF95DE2-3F8B-D041-886B-B24F554D28DC}" srcOrd="12" destOrd="0" presId="urn:microsoft.com/office/officeart/2005/8/layout/cycle5"/>
    <dgm:cxn modelId="{EA677157-A46B-8646-AAED-7F599CD6BCDC}" type="presParOf" srcId="{1CDDC1D4-4A53-E44F-9B7F-5A253545B543}" destId="{941918BB-DE81-B842-B970-90A1C6D3822D}" srcOrd="13" destOrd="0" presId="urn:microsoft.com/office/officeart/2005/8/layout/cycle5"/>
    <dgm:cxn modelId="{E3F7DB88-5755-8C44-A1E6-26F052AE19AA}" type="presParOf" srcId="{1CDDC1D4-4A53-E44F-9B7F-5A253545B543}" destId="{5CFEE6BD-92B8-0F47-9553-0CF83BD847F0}" srcOrd="14" destOrd="0" presId="urn:microsoft.com/office/officeart/2005/8/layout/cycle5"/>
    <dgm:cxn modelId="{E1639086-1585-EA47-9D94-D2BDCF6EE686}" type="presParOf" srcId="{1CDDC1D4-4A53-E44F-9B7F-5A253545B543}" destId="{F4488C17-9FF8-A642-9F62-7269DC602C6A}" srcOrd="15" destOrd="0" presId="urn:microsoft.com/office/officeart/2005/8/layout/cycle5"/>
    <dgm:cxn modelId="{0BBB821B-20AD-3248-92C3-A4FBE89D7E43}" type="presParOf" srcId="{1CDDC1D4-4A53-E44F-9B7F-5A253545B543}" destId="{2104B265-0E94-C54A-8BE3-377870F27E7C}" srcOrd="16" destOrd="0" presId="urn:microsoft.com/office/officeart/2005/8/layout/cycle5"/>
    <dgm:cxn modelId="{5286CBB9-75DC-1E4F-A47E-7F13C91FDD8F}" type="presParOf" srcId="{1CDDC1D4-4A53-E44F-9B7F-5A253545B543}" destId="{080215BB-2A43-4941-A29C-08C6E3D47DFE}" srcOrd="17" destOrd="0" presId="urn:microsoft.com/office/officeart/2005/8/layout/cycle5"/>
    <dgm:cxn modelId="{4EDFD8A3-931C-4544-A5EA-2B8D953BFC1C}" type="presParOf" srcId="{1CDDC1D4-4A53-E44F-9B7F-5A253545B543}" destId="{2CDDDA32-0175-C949-8518-D6D55BEBE913}" srcOrd="18" destOrd="0" presId="urn:microsoft.com/office/officeart/2005/8/layout/cycle5"/>
    <dgm:cxn modelId="{99E6018B-CDE9-2E44-B6C2-04693EDCA813}" type="presParOf" srcId="{1CDDC1D4-4A53-E44F-9B7F-5A253545B543}" destId="{1572DEC6-7998-E14F-B618-B73E7F3474FC}" srcOrd="19" destOrd="0" presId="urn:microsoft.com/office/officeart/2005/8/layout/cycle5"/>
    <dgm:cxn modelId="{A734347D-9958-EC44-8CAF-B367705A1BB4}" type="presParOf" srcId="{1CDDC1D4-4A53-E44F-9B7F-5A253545B543}" destId="{E4138CAF-F656-534A-98AA-B374C3DFD788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ED7CD7-0B9E-E341-9E01-8F502872C93B}" type="doc">
      <dgm:prSet loTypeId="urn:microsoft.com/office/officeart/2005/8/layout/hChevron3" loCatId="" qsTypeId="urn:microsoft.com/office/officeart/2005/8/quickstyle/simple4" qsCatId="simple" csTypeId="urn:microsoft.com/office/officeart/2005/8/colors/accent0_3" csCatId="mainScheme" phldr="1"/>
      <dgm:spPr/>
    </dgm:pt>
    <dgm:pt modelId="{941B9230-ED27-5A4B-8EEE-4D4C0551CD7F}">
      <dgm:prSet phldrT="[Texto]" custT="1"/>
      <dgm:spPr/>
      <dgm:t>
        <a:bodyPr/>
        <a:lstStyle/>
        <a:p>
          <a:r>
            <a:rPr lang="es-ES_tradnl" sz="800" dirty="0" smtClean="0">
              <a:latin typeface="Century Gothic"/>
              <a:cs typeface="Century Gothic"/>
            </a:rPr>
            <a:t>Establecimiento de Políticas y Procedimientos de valuación y aprobación de  los mismos por niveles jerárquicos necesarios </a:t>
          </a:r>
          <a:endParaRPr lang="es-ES_tradnl" sz="800" dirty="0">
            <a:latin typeface="Century Gothic"/>
            <a:cs typeface="Century Gothic"/>
          </a:endParaRPr>
        </a:p>
      </dgm:t>
    </dgm:pt>
    <dgm:pt modelId="{8E81630C-FABB-8E41-8BC4-AD61FC4321FE}" type="parTrans" cxnId="{C0ECE1ED-FAFB-3D45-B9A3-28447E8140BE}">
      <dgm:prSet/>
      <dgm:spPr/>
      <dgm:t>
        <a:bodyPr/>
        <a:lstStyle/>
        <a:p>
          <a:endParaRPr lang="es-ES_tradnl" sz="800">
            <a:latin typeface="Century Gothic"/>
            <a:cs typeface="Century Gothic"/>
          </a:endParaRPr>
        </a:p>
      </dgm:t>
    </dgm:pt>
    <dgm:pt modelId="{958101AD-C580-2745-A9FB-349E37C9D201}" type="sibTrans" cxnId="{C0ECE1ED-FAFB-3D45-B9A3-28447E8140BE}">
      <dgm:prSet custT="1"/>
      <dgm:spPr/>
      <dgm:t>
        <a:bodyPr/>
        <a:lstStyle/>
        <a:p>
          <a:endParaRPr lang="es-ES_tradnl" sz="800">
            <a:latin typeface="Century Gothic"/>
            <a:cs typeface="Century Gothic"/>
          </a:endParaRPr>
        </a:p>
      </dgm:t>
    </dgm:pt>
    <dgm:pt modelId="{53857DA4-5E89-494C-9475-28309E91A0EA}">
      <dgm:prSet phldrT="[Texto]" custT="1"/>
      <dgm:spPr/>
      <dgm:t>
        <a:bodyPr/>
        <a:lstStyle/>
        <a:p>
          <a:r>
            <a:rPr lang="es-ES_tradnl" sz="800" dirty="0" smtClean="0">
              <a:latin typeface="Century Gothic"/>
              <a:cs typeface="Century Gothic"/>
            </a:rPr>
            <a:t>Establecimiento de sistemas de valuación</a:t>
          </a:r>
          <a:endParaRPr lang="es-ES_tradnl" sz="800" dirty="0">
            <a:latin typeface="Century Gothic"/>
            <a:cs typeface="Century Gothic"/>
          </a:endParaRPr>
        </a:p>
      </dgm:t>
    </dgm:pt>
    <dgm:pt modelId="{9E818FA5-DE84-C24F-B53D-5D57CD09AAAC}" type="parTrans" cxnId="{62587E15-A357-F541-A8AD-042FAF9C1912}">
      <dgm:prSet/>
      <dgm:spPr/>
      <dgm:t>
        <a:bodyPr/>
        <a:lstStyle/>
        <a:p>
          <a:endParaRPr lang="es-ES_tradnl" sz="800">
            <a:latin typeface="Century Gothic"/>
            <a:cs typeface="Century Gothic"/>
          </a:endParaRPr>
        </a:p>
      </dgm:t>
    </dgm:pt>
    <dgm:pt modelId="{38B78CAD-7539-B44B-86EE-9C9E6A888F8E}" type="sibTrans" cxnId="{62587E15-A357-F541-A8AD-042FAF9C1912}">
      <dgm:prSet custT="1"/>
      <dgm:spPr/>
      <dgm:t>
        <a:bodyPr/>
        <a:lstStyle/>
        <a:p>
          <a:endParaRPr lang="es-ES_tradnl" sz="800">
            <a:latin typeface="Century Gothic"/>
            <a:cs typeface="Century Gothic"/>
          </a:endParaRPr>
        </a:p>
      </dgm:t>
    </dgm:pt>
    <dgm:pt modelId="{7C00711C-B06F-A843-B03F-C10195FC8D9A}">
      <dgm:prSet phldrT="[Texto]" custT="1"/>
      <dgm:spPr>
        <a:solidFill>
          <a:srgbClr val="C0504D"/>
        </a:solidFill>
      </dgm:spPr>
      <dgm:t>
        <a:bodyPr/>
        <a:lstStyle/>
        <a:p>
          <a:r>
            <a:rPr lang="es-ES_tradnl" sz="800" dirty="0" smtClean="0">
              <a:latin typeface="Century Gothic"/>
              <a:cs typeface="Century Gothic"/>
            </a:rPr>
            <a:t>Mejores resultados de valuación y más apegados a la realidad</a:t>
          </a:r>
          <a:endParaRPr lang="es-ES_tradnl" sz="800" dirty="0">
            <a:latin typeface="Century Gothic"/>
            <a:cs typeface="Century Gothic"/>
          </a:endParaRPr>
        </a:p>
      </dgm:t>
    </dgm:pt>
    <dgm:pt modelId="{63E999AD-5084-9B46-90A7-A250FD8334B8}" type="parTrans" cxnId="{53C08D44-1F90-7C44-8686-F0C2443F7693}">
      <dgm:prSet/>
      <dgm:spPr/>
      <dgm:t>
        <a:bodyPr/>
        <a:lstStyle/>
        <a:p>
          <a:endParaRPr lang="es-ES_tradnl" sz="800">
            <a:latin typeface="Century Gothic"/>
            <a:cs typeface="Century Gothic"/>
          </a:endParaRPr>
        </a:p>
      </dgm:t>
    </dgm:pt>
    <dgm:pt modelId="{AC7D6D1F-89A0-184C-8DFA-86170355D129}" type="sibTrans" cxnId="{53C08D44-1F90-7C44-8686-F0C2443F7693}">
      <dgm:prSet/>
      <dgm:spPr/>
      <dgm:t>
        <a:bodyPr/>
        <a:lstStyle/>
        <a:p>
          <a:endParaRPr lang="es-ES_tradnl" sz="800">
            <a:latin typeface="Century Gothic"/>
            <a:cs typeface="Century Gothic"/>
          </a:endParaRPr>
        </a:p>
      </dgm:t>
    </dgm:pt>
    <dgm:pt modelId="{02966AB1-3E57-1648-BF8A-1CF4B4FB9AE6}">
      <dgm:prSet phldrT="[Texto]" custT="1"/>
      <dgm:spPr/>
      <dgm:t>
        <a:bodyPr/>
        <a:lstStyle/>
        <a:p>
          <a:r>
            <a:rPr lang="es-ES_tradnl" sz="800" dirty="0" smtClean="0">
              <a:latin typeface="Century Gothic"/>
              <a:cs typeface="Century Gothic"/>
            </a:rPr>
            <a:t>Capacitación al personal de valuación</a:t>
          </a:r>
          <a:endParaRPr lang="es-ES_tradnl" sz="800" dirty="0">
            <a:latin typeface="Century Gothic"/>
            <a:cs typeface="Century Gothic"/>
          </a:endParaRPr>
        </a:p>
      </dgm:t>
    </dgm:pt>
    <dgm:pt modelId="{1B3481C3-006C-2449-A862-05FC3349A9C2}" type="parTrans" cxnId="{05E610F6-95D3-FE4E-83D3-C3C20B457CCF}">
      <dgm:prSet/>
      <dgm:spPr/>
      <dgm:t>
        <a:bodyPr/>
        <a:lstStyle/>
        <a:p>
          <a:endParaRPr lang="es-ES_tradnl" sz="800">
            <a:latin typeface="Century Gothic"/>
            <a:cs typeface="Century Gothic"/>
          </a:endParaRPr>
        </a:p>
      </dgm:t>
    </dgm:pt>
    <dgm:pt modelId="{D15F7B8C-DB60-5744-AFA4-5D26757A66C3}" type="sibTrans" cxnId="{05E610F6-95D3-FE4E-83D3-C3C20B457CCF}">
      <dgm:prSet custT="1"/>
      <dgm:spPr/>
      <dgm:t>
        <a:bodyPr/>
        <a:lstStyle/>
        <a:p>
          <a:endParaRPr lang="es-ES_tradnl" sz="800">
            <a:latin typeface="Century Gothic"/>
            <a:cs typeface="Century Gothic"/>
          </a:endParaRPr>
        </a:p>
      </dgm:t>
    </dgm:pt>
    <dgm:pt modelId="{3B9A1E1E-172A-4941-91E0-786E8CEE679A}">
      <dgm:prSet custT="1"/>
      <dgm:spPr/>
      <dgm:t>
        <a:bodyPr/>
        <a:lstStyle/>
        <a:p>
          <a:r>
            <a:rPr lang="es-ES_tradnl" sz="700" dirty="0" smtClean="0">
              <a:latin typeface="Century Gothic"/>
              <a:cs typeface="Century Gothic"/>
            </a:rPr>
            <a:t>Contratación en caso de ser necesario de servicios de terceros PERO verificando los resultados entregados</a:t>
          </a:r>
          <a:endParaRPr lang="es-ES_tradnl" sz="700" dirty="0">
            <a:latin typeface="Century Gothic"/>
            <a:cs typeface="Century Gothic"/>
          </a:endParaRPr>
        </a:p>
      </dgm:t>
    </dgm:pt>
    <dgm:pt modelId="{2A4F6B4A-99B5-1944-AB97-8B047D352AF6}" type="parTrans" cxnId="{19DEAEBE-F6E5-BA41-A922-8A7A24BD4E36}">
      <dgm:prSet/>
      <dgm:spPr/>
      <dgm:t>
        <a:bodyPr/>
        <a:lstStyle/>
        <a:p>
          <a:endParaRPr lang="es-ES_tradnl" sz="800">
            <a:latin typeface="Century Gothic"/>
            <a:cs typeface="Century Gothic"/>
          </a:endParaRPr>
        </a:p>
      </dgm:t>
    </dgm:pt>
    <dgm:pt modelId="{F5DEB0DD-333E-1C4A-95F2-05AEB8B8AB20}" type="sibTrans" cxnId="{19DEAEBE-F6E5-BA41-A922-8A7A24BD4E36}">
      <dgm:prSet custT="1"/>
      <dgm:spPr/>
      <dgm:t>
        <a:bodyPr/>
        <a:lstStyle/>
        <a:p>
          <a:endParaRPr lang="es-ES_tradnl" sz="800">
            <a:latin typeface="Century Gothic"/>
            <a:cs typeface="Century Gothic"/>
          </a:endParaRPr>
        </a:p>
      </dgm:t>
    </dgm:pt>
    <dgm:pt modelId="{1DB466BC-7CC9-624F-883F-298FF2EC2770}">
      <dgm:prSet custT="1"/>
      <dgm:spPr/>
      <dgm:t>
        <a:bodyPr/>
        <a:lstStyle/>
        <a:p>
          <a:r>
            <a:rPr lang="es-ES_tradnl" sz="800" dirty="0" smtClean="0">
              <a:latin typeface="Century Gothic"/>
              <a:cs typeface="Century Gothic"/>
            </a:rPr>
            <a:t>Actualización en su caso de modelos de valuación e insumos utilizados</a:t>
          </a:r>
          <a:endParaRPr lang="es-ES_tradnl" sz="800" dirty="0">
            <a:latin typeface="Century Gothic"/>
            <a:cs typeface="Century Gothic"/>
          </a:endParaRPr>
        </a:p>
      </dgm:t>
    </dgm:pt>
    <dgm:pt modelId="{5167CDCE-8522-7940-B109-1087D1FBBA32}" type="parTrans" cxnId="{88F099F9-6192-4E46-A69E-F57BB73B5332}">
      <dgm:prSet/>
      <dgm:spPr/>
      <dgm:t>
        <a:bodyPr/>
        <a:lstStyle/>
        <a:p>
          <a:endParaRPr lang="es-ES_tradnl" sz="800">
            <a:latin typeface="Century Gothic"/>
            <a:cs typeface="Century Gothic"/>
          </a:endParaRPr>
        </a:p>
      </dgm:t>
    </dgm:pt>
    <dgm:pt modelId="{87B3A6EE-948F-A44C-8C1C-51F214D84C60}" type="sibTrans" cxnId="{88F099F9-6192-4E46-A69E-F57BB73B5332}">
      <dgm:prSet custT="1"/>
      <dgm:spPr/>
      <dgm:t>
        <a:bodyPr/>
        <a:lstStyle/>
        <a:p>
          <a:endParaRPr lang="es-ES_tradnl" sz="800">
            <a:latin typeface="Century Gothic"/>
            <a:cs typeface="Century Gothic"/>
          </a:endParaRPr>
        </a:p>
      </dgm:t>
    </dgm:pt>
    <dgm:pt modelId="{DAD2DAC3-95AF-5140-B3E7-E67CF7524D90}" type="pres">
      <dgm:prSet presAssocID="{96ED7CD7-0B9E-E341-9E01-8F502872C93B}" presName="Name0" presStyleCnt="0">
        <dgm:presLayoutVars>
          <dgm:dir/>
          <dgm:resizeHandles val="exact"/>
        </dgm:presLayoutVars>
      </dgm:prSet>
      <dgm:spPr/>
    </dgm:pt>
    <dgm:pt modelId="{42D32034-CB68-354F-8DD7-C80C886A0D4E}" type="pres">
      <dgm:prSet presAssocID="{941B9230-ED27-5A4B-8EEE-4D4C0551CD7F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A836CAB-EE48-4A45-9150-D8A7606A006C}" type="pres">
      <dgm:prSet presAssocID="{958101AD-C580-2745-A9FB-349E37C9D201}" presName="parSpace" presStyleCnt="0"/>
      <dgm:spPr/>
    </dgm:pt>
    <dgm:pt modelId="{42BD5A09-DB5C-AE4C-8493-7B7C5DC11D12}" type="pres">
      <dgm:prSet presAssocID="{53857DA4-5E89-494C-9475-28309E91A0EA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44CD17F-2708-6E49-A41B-A832C1A0B300}" type="pres">
      <dgm:prSet presAssocID="{38B78CAD-7539-B44B-86EE-9C9E6A888F8E}" presName="parSpace" presStyleCnt="0"/>
      <dgm:spPr/>
    </dgm:pt>
    <dgm:pt modelId="{89CA0FBE-DB6E-EA47-B60F-36430D5F238D}" type="pres">
      <dgm:prSet presAssocID="{02966AB1-3E57-1648-BF8A-1CF4B4FB9AE6}" presName="parTxOnly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4942046-F34A-2F48-A3DC-6B1FFC2E276A}" type="pres">
      <dgm:prSet presAssocID="{D15F7B8C-DB60-5744-AFA4-5D26757A66C3}" presName="parSpace" presStyleCnt="0"/>
      <dgm:spPr/>
    </dgm:pt>
    <dgm:pt modelId="{04B4EFE2-755E-1647-927E-7616E8A5C72F}" type="pres">
      <dgm:prSet presAssocID="{3B9A1E1E-172A-4941-91E0-786E8CEE679A}" presName="parTxOnly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6D574FD-DE94-A249-A97E-B93C3B535A20}" type="pres">
      <dgm:prSet presAssocID="{F5DEB0DD-333E-1C4A-95F2-05AEB8B8AB20}" presName="parSpace" presStyleCnt="0"/>
      <dgm:spPr/>
    </dgm:pt>
    <dgm:pt modelId="{AF377C3C-0AC3-C243-91E7-B8D8AFB8E068}" type="pres">
      <dgm:prSet presAssocID="{1DB466BC-7CC9-624F-883F-298FF2EC2770}" presName="parTxOnly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0A812A9-0D5F-D04F-831B-28C866DA8069}" type="pres">
      <dgm:prSet presAssocID="{87B3A6EE-948F-A44C-8C1C-51F214D84C60}" presName="parSpace" presStyleCnt="0"/>
      <dgm:spPr/>
    </dgm:pt>
    <dgm:pt modelId="{AB1DE327-F940-3F4A-ADD2-A6EA20E9D9BA}" type="pres">
      <dgm:prSet presAssocID="{7C00711C-B06F-A843-B03F-C10195FC8D9A}" presName="parTxOnly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5574452-17EC-564A-9640-865BF617B550}" type="presOf" srcId="{02966AB1-3E57-1648-BF8A-1CF4B4FB9AE6}" destId="{89CA0FBE-DB6E-EA47-B60F-36430D5F238D}" srcOrd="0" destOrd="0" presId="urn:microsoft.com/office/officeart/2005/8/layout/hChevron3"/>
    <dgm:cxn modelId="{BED89086-AE5B-C842-8FB1-E11B9191A623}" type="presOf" srcId="{53857DA4-5E89-494C-9475-28309E91A0EA}" destId="{42BD5A09-DB5C-AE4C-8493-7B7C5DC11D12}" srcOrd="0" destOrd="0" presId="urn:microsoft.com/office/officeart/2005/8/layout/hChevron3"/>
    <dgm:cxn modelId="{11DE40C8-2693-F141-A3A5-43198604139E}" type="presOf" srcId="{941B9230-ED27-5A4B-8EEE-4D4C0551CD7F}" destId="{42D32034-CB68-354F-8DD7-C80C886A0D4E}" srcOrd="0" destOrd="0" presId="urn:microsoft.com/office/officeart/2005/8/layout/hChevron3"/>
    <dgm:cxn modelId="{C0ECE1ED-FAFB-3D45-B9A3-28447E8140BE}" srcId="{96ED7CD7-0B9E-E341-9E01-8F502872C93B}" destId="{941B9230-ED27-5A4B-8EEE-4D4C0551CD7F}" srcOrd="0" destOrd="0" parTransId="{8E81630C-FABB-8E41-8BC4-AD61FC4321FE}" sibTransId="{958101AD-C580-2745-A9FB-349E37C9D201}"/>
    <dgm:cxn modelId="{19DEAEBE-F6E5-BA41-A922-8A7A24BD4E36}" srcId="{96ED7CD7-0B9E-E341-9E01-8F502872C93B}" destId="{3B9A1E1E-172A-4941-91E0-786E8CEE679A}" srcOrd="3" destOrd="0" parTransId="{2A4F6B4A-99B5-1944-AB97-8B047D352AF6}" sibTransId="{F5DEB0DD-333E-1C4A-95F2-05AEB8B8AB20}"/>
    <dgm:cxn modelId="{05E610F6-95D3-FE4E-83D3-C3C20B457CCF}" srcId="{96ED7CD7-0B9E-E341-9E01-8F502872C93B}" destId="{02966AB1-3E57-1648-BF8A-1CF4B4FB9AE6}" srcOrd="2" destOrd="0" parTransId="{1B3481C3-006C-2449-A862-05FC3349A9C2}" sibTransId="{D15F7B8C-DB60-5744-AFA4-5D26757A66C3}"/>
    <dgm:cxn modelId="{53C08D44-1F90-7C44-8686-F0C2443F7693}" srcId="{96ED7CD7-0B9E-E341-9E01-8F502872C93B}" destId="{7C00711C-B06F-A843-B03F-C10195FC8D9A}" srcOrd="5" destOrd="0" parTransId="{63E999AD-5084-9B46-90A7-A250FD8334B8}" sibTransId="{AC7D6D1F-89A0-184C-8DFA-86170355D129}"/>
    <dgm:cxn modelId="{A135DA74-B481-2A47-AFC5-ED473F706B0D}" type="presOf" srcId="{7C00711C-B06F-A843-B03F-C10195FC8D9A}" destId="{AB1DE327-F940-3F4A-ADD2-A6EA20E9D9BA}" srcOrd="0" destOrd="0" presId="urn:microsoft.com/office/officeart/2005/8/layout/hChevron3"/>
    <dgm:cxn modelId="{62587E15-A357-F541-A8AD-042FAF9C1912}" srcId="{96ED7CD7-0B9E-E341-9E01-8F502872C93B}" destId="{53857DA4-5E89-494C-9475-28309E91A0EA}" srcOrd="1" destOrd="0" parTransId="{9E818FA5-DE84-C24F-B53D-5D57CD09AAAC}" sibTransId="{38B78CAD-7539-B44B-86EE-9C9E6A888F8E}"/>
    <dgm:cxn modelId="{88F099F9-6192-4E46-A69E-F57BB73B5332}" srcId="{96ED7CD7-0B9E-E341-9E01-8F502872C93B}" destId="{1DB466BC-7CC9-624F-883F-298FF2EC2770}" srcOrd="4" destOrd="0" parTransId="{5167CDCE-8522-7940-B109-1087D1FBBA32}" sibTransId="{87B3A6EE-948F-A44C-8C1C-51F214D84C60}"/>
    <dgm:cxn modelId="{A5F84FD8-53C9-B045-BEC9-126347CA4D00}" type="presOf" srcId="{3B9A1E1E-172A-4941-91E0-786E8CEE679A}" destId="{04B4EFE2-755E-1647-927E-7616E8A5C72F}" srcOrd="0" destOrd="0" presId="urn:microsoft.com/office/officeart/2005/8/layout/hChevron3"/>
    <dgm:cxn modelId="{92357ED2-BB82-7646-8D4D-24669100C5F3}" type="presOf" srcId="{1DB466BC-7CC9-624F-883F-298FF2EC2770}" destId="{AF377C3C-0AC3-C243-91E7-B8D8AFB8E068}" srcOrd="0" destOrd="0" presId="urn:microsoft.com/office/officeart/2005/8/layout/hChevron3"/>
    <dgm:cxn modelId="{41D5AE09-4840-E24B-AC06-C814E1FCE1F4}" type="presOf" srcId="{96ED7CD7-0B9E-E341-9E01-8F502872C93B}" destId="{DAD2DAC3-95AF-5140-B3E7-E67CF7524D90}" srcOrd="0" destOrd="0" presId="urn:microsoft.com/office/officeart/2005/8/layout/hChevron3"/>
    <dgm:cxn modelId="{295B1B55-CE01-584A-BCD0-F40A1C0635C6}" type="presParOf" srcId="{DAD2DAC3-95AF-5140-B3E7-E67CF7524D90}" destId="{42D32034-CB68-354F-8DD7-C80C886A0D4E}" srcOrd="0" destOrd="0" presId="urn:microsoft.com/office/officeart/2005/8/layout/hChevron3"/>
    <dgm:cxn modelId="{46DCB899-E465-1143-9CF2-0A4986063A5D}" type="presParOf" srcId="{DAD2DAC3-95AF-5140-B3E7-E67CF7524D90}" destId="{1A836CAB-EE48-4A45-9150-D8A7606A006C}" srcOrd="1" destOrd="0" presId="urn:microsoft.com/office/officeart/2005/8/layout/hChevron3"/>
    <dgm:cxn modelId="{79DB748A-28CE-934F-B526-1B8BB6E36736}" type="presParOf" srcId="{DAD2DAC3-95AF-5140-B3E7-E67CF7524D90}" destId="{42BD5A09-DB5C-AE4C-8493-7B7C5DC11D12}" srcOrd="2" destOrd="0" presId="urn:microsoft.com/office/officeart/2005/8/layout/hChevron3"/>
    <dgm:cxn modelId="{5A995440-24AF-FF45-877E-679A159B3C40}" type="presParOf" srcId="{DAD2DAC3-95AF-5140-B3E7-E67CF7524D90}" destId="{644CD17F-2708-6E49-A41B-A832C1A0B300}" srcOrd="3" destOrd="0" presId="urn:microsoft.com/office/officeart/2005/8/layout/hChevron3"/>
    <dgm:cxn modelId="{398A36F0-5A45-5A45-809F-AC3B31A0F4CD}" type="presParOf" srcId="{DAD2DAC3-95AF-5140-B3E7-E67CF7524D90}" destId="{89CA0FBE-DB6E-EA47-B60F-36430D5F238D}" srcOrd="4" destOrd="0" presId="urn:microsoft.com/office/officeart/2005/8/layout/hChevron3"/>
    <dgm:cxn modelId="{F7D8A229-9CD4-3D42-BCB5-9334DCB303BA}" type="presParOf" srcId="{DAD2DAC3-95AF-5140-B3E7-E67CF7524D90}" destId="{A4942046-F34A-2F48-A3DC-6B1FFC2E276A}" srcOrd="5" destOrd="0" presId="urn:microsoft.com/office/officeart/2005/8/layout/hChevron3"/>
    <dgm:cxn modelId="{FEA94213-2C64-924B-924B-2B481BED0CEE}" type="presParOf" srcId="{DAD2DAC3-95AF-5140-B3E7-E67CF7524D90}" destId="{04B4EFE2-755E-1647-927E-7616E8A5C72F}" srcOrd="6" destOrd="0" presId="urn:microsoft.com/office/officeart/2005/8/layout/hChevron3"/>
    <dgm:cxn modelId="{4164DE5E-3C02-E44F-B609-F1483F6A99F3}" type="presParOf" srcId="{DAD2DAC3-95AF-5140-B3E7-E67CF7524D90}" destId="{46D574FD-DE94-A249-A97E-B93C3B535A20}" srcOrd="7" destOrd="0" presId="urn:microsoft.com/office/officeart/2005/8/layout/hChevron3"/>
    <dgm:cxn modelId="{8725CDE6-86A4-AC43-B95E-D47AF97D4343}" type="presParOf" srcId="{DAD2DAC3-95AF-5140-B3E7-E67CF7524D90}" destId="{AF377C3C-0AC3-C243-91E7-B8D8AFB8E068}" srcOrd="8" destOrd="0" presId="urn:microsoft.com/office/officeart/2005/8/layout/hChevron3"/>
    <dgm:cxn modelId="{FEBBCA26-5E5D-264D-937F-07F9483D4BFD}" type="presParOf" srcId="{DAD2DAC3-95AF-5140-B3E7-E67CF7524D90}" destId="{00A812A9-0D5F-D04F-831B-28C866DA8069}" srcOrd="9" destOrd="0" presId="urn:microsoft.com/office/officeart/2005/8/layout/hChevron3"/>
    <dgm:cxn modelId="{E7E829C5-2C37-A54A-B259-195F648CC46A}" type="presParOf" srcId="{DAD2DAC3-95AF-5140-B3E7-E67CF7524D90}" destId="{AB1DE327-F940-3F4A-ADD2-A6EA20E9D9BA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A139D-9616-784B-BBAF-B0CF283D159F}">
      <dsp:nvSpPr>
        <dsp:cNvPr id="0" name=""/>
        <dsp:cNvSpPr/>
      </dsp:nvSpPr>
      <dsp:spPr>
        <a:xfrm>
          <a:off x="2282" y="566865"/>
          <a:ext cx="2225921" cy="8903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latin typeface="Century Gothic"/>
              <a:cs typeface="Century Gothic"/>
            </a:rPr>
            <a:t>Instrumentos de deuda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 dirty="0">
            <a:latin typeface="Century Gothic"/>
            <a:cs typeface="Century Gothic"/>
          </a:endParaRPr>
        </a:p>
      </dsp:txBody>
      <dsp:txXfrm>
        <a:off x="2282" y="566865"/>
        <a:ext cx="2225921" cy="890368"/>
      </dsp:txXfrm>
    </dsp:sp>
    <dsp:sp modelId="{5277AF95-B2DC-2640-BFB1-7F380C607876}">
      <dsp:nvSpPr>
        <dsp:cNvPr id="0" name=""/>
        <dsp:cNvSpPr/>
      </dsp:nvSpPr>
      <dsp:spPr>
        <a:xfrm>
          <a:off x="2282" y="1457233"/>
          <a:ext cx="2225921" cy="285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100" kern="1200" dirty="0">
            <a:latin typeface="Century Gothic"/>
            <a:cs typeface="Century Gothic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100" kern="1200" dirty="0">
            <a:latin typeface="Century Gothic"/>
            <a:cs typeface="Century Gothic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>
              <a:latin typeface="Century Gothic"/>
              <a:cs typeface="Century Gothic"/>
            </a:rPr>
            <a:t>Los instrumentos de deuda representan obligaciones </a:t>
          </a:r>
          <a:r>
            <a:rPr lang="es-MX" sz="1100" kern="1200" dirty="0" smtClean="0">
              <a:latin typeface="Century Gothic"/>
              <a:cs typeface="Century Gothic"/>
            </a:rPr>
            <a:t>contractuales para cobrar dinero en </a:t>
          </a:r>
          <a:r>
            <a:rPr lang="es-MX" sz="1100" kern="1200" dirty="0" smtClean="0">
              <a:latin typeface="Century Gothic"/>
              <a:cs typeface="Century Gothic"/>
            </a:rPr>
            <a:t>ciertas </a:t>
          </a:r>
          <a:r>
            <a:rPr lang="es-MX" sz="1100" kern="1200" dirty="0" smtClean="0">
              <a:latin typeface="Century Gothic"/>
              <a:cs typeface="Century Gothic"/>
            </a:rPr>
            <a:t>fechas</a:t>
          </a:r>
          <a:endParaRPr lang="es-MX" sz="1100" kern="1200" dirty="0">
            <a:latin typeface="Century Gothic"/>
            <a:cs typeface="Century Gothic"/>
          </a:endParaRPr>
        </a:p>
      </dsp:txBody>
      <dsp:txXfrm>
        <a:off x="2282" y="1457233"/>
        <a:ext cx="2225921" cy="2854800"/>
      </dsp:txXfrm>
    </dsp:sp>
    <dsp:sp modelId="{310D0ABB-06BF-E647-966C-84E51879C636}">
      <dsp:nvSpPr>
        <dsp:cNvPr id="0" name=""/>
        <dsp:cNvSpPr/>
      </dsp:nvSpPr>
      <dsp:spPr>
        <a:xfrm>
          <a:off x="2539832" y="566865"/>
          <a:ext cx="2225921" cy="8903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latin typeface="Century Gothic"/>
              <a:cs typeface="Century Gothic"/>
            </a:rPr>
            <a:t>Acciones</a:t>
          </a:r>
          <a:endParaRPr lang="es-MX" sz="1100" b="1" kern="1200" dirty="0">
            <a:latin typeface="Century Gothic"/>
            <a:cs typeface="Century Gothic"/>
          </a:endParaRPr>
        </a:p>
      </dsp:txBody>
      <dsp:txXfrm>
        <a:off x="2539832" y="566865"/>
        <a:ext cx="2225921" cy="890368"/>
      </dsp:txXfrm>
    </dsp:sp>
    <dsp:sp modelId="{DA1BED09-FE3B-4148-BC36-37ED1CE4FF51}">
      <dsp:nvSpPr>
        <dsp:cNvPr id="0" name=""/>
        <dsp:cNvSpPr/>
      </dsp:nvSpPr>
      <dsp:spPr>
        <a:xfrm>
          <a:off x="2539832" y="1457233"/>
          <a:ext cx="2225921" cy="285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100" kern="1200" dirty="0">
            <a:latin typeface="Century Gothic"/>
            <a:cs typeface="Century Gothic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100" kern="1200" dirty="0">
            <a:latin typeface="Century Gothic"/>
            <a:cs typeface="Century Gothic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>
              <a:latin typeface="Century Gothic"/>
              <a:cs typeface="Century Gothic"/>
            </a:rPr>
            <a:t>Las acciones de capital representan el interés de un propietario en </a:t>
          </a:r>
          <a:r>
            <a:rPr lang="es-MX" sz="1100" kern="1200" dirty="0" smtClean="0">
              <a:latin typeface="Century Gothic"/>
              <a:cs typeface="Century Gothic"/>
            </a:rPr>
            <a:t>otra </a:t>
          </a:r>
          <a:r>
            <a:rPr lang="es-MX" sz="1100" kern="1200" dirty="0" smtClean="0">
              <a:latin typeface="Century Gothic"/>
              <a:cs typeface="Century Gothic"/>
            </a:rPr>
            <a:t>entidad </a:t>
          </a:r>
          <a:endParaRPr lang="es-MX" sz="1100" kern="1200" dirty="0">
            <a:latin typeface="Century Gothic"/>
            <a:cs typeface="Century Gothic"/>
          </a:endParaRPr>
        </a:p>
      </dsp:txBody>
      <dsp:txXfrm>
        <a:off x="2539832" y="1457233"/>
        <a:ext cx="2225921" cy="2854800"/>
      </dsp:txXfrm>
    </dsp:sp>
    <dsp:sp modelId="{3C7E9E72-B143-784E-BE5F-906AEDADC6B3}">
      <dsp:nvSpPr>
        <dsp:cNvPr id="0" name=""/>
        <dsp:cNvSpPr/>
      </dsp:nvSpPr>
      <dsp:spPr>
        <a:xfrm>
          <a:off x="5077382" y="566865"/>
          <a:ext cx="2225921" cy="89036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>
              <a:latin typeface="Century Gothic"/>
              <a:cs typeface="Century Gothic"/>
            </a:rPr>
            <a:t>Híbridos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 dirty="0">
            <a:latin typeface="Century Gothic"/>
            <a:cs typeface="Century Gothic"/>
          </a:endParaRPr>
        </a:p>
      </dsp:txBody>
      <dsp:txXfrm>
        <a:off x="5077382" y="566865"/>
        <a:ext cx="2225921" cy="890368"/>
      </dsp:txXfrm>
    </dsp:sp>
    <dsp:sp modelId="{02F72899-EF71-0140-B164-BA9A47E3929D}">
      <dsp:nvSpPr>
        <dsp:cNvPr id="0" name=""/>
        <dsp:cNvSpPr/>
      </dsp:nvSpPr>
      <dsp:spPr>
        <a:xfrm>
          <a:off x="5077382" y="1457233"/>
          <a:ext cx="2225921" cy="2854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100" kern="1200" dirty="0">
            <a:latin typeface="Century Gothic"/>
            <a:cs typeface="Century Gothic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100" kern="1200" dirty="0">
            <a:latin typeface="Century Gothic"/>
            <a:cs typeface="Century Gothic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>
              <a:latin typeface="Century Gothic"/>
              <a:cs typeface="Century Gothic"/>
            </a:rPr>
            <a:t>Son instrumentos de inversión cuyo rendimiento depende también de otros activos denominados derivados</a:t>
          </a:r>
          <a:endParaRPr lang="es-MX" sz="1100" kern="1200" dirty="0">
            <a:latin typeface="Century Gothic"/>
            <a:cs typeface="Century Gothic"/>
          </a:endParaRPr>
        </a:p>
      </dsp:txBody>
      <dsp:txXfrm>
        <a:off x="5077382" y="1457233"/>
        <a:ext cx="2225921" cy="2854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DB3BF-8CB7-334F-A7F9-B28313A47F7E}">
      <dsp:nvSpPr>
        <dsp:cNvPr id="0" name=""/>
        <dsp:cNvSpPr/>
      </dsp:nvSpPr>
      <dsp:spPr>
        <a:xfrm>
          <a:off x="1587" y="939700"/>
          <a:ext cx="1603374" cy="801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Separación de funciones</a:t>
          </a:r>
          <a:endParaRPr lang="es-ES_tradnl" sz="1300" kern="1200" dirty="0"/>
        </a:p>
      </dsp:txBody>
      <dsp:txXfrm>
        <a:off x="25068" y="963181"/>
        <a:ext cx="1556412" cy="754725"/>
      </dsp:txXfrm>
    </dsp:sp>
    <dsp:sp modelId="{FE462F71-E641-DB49-AC74-696C9B9EE91A}">
      <dsp:nvSpPr>
        <dsp:cNvPr id="0" name=""/>
        <dsp:cNvSpPr/>
      </dsp:nvSpPr>
      <dsp:spPr>
        <a:xfrm rot="18289469">
          <a:off x="1364098" y="861820"/>
          <a:ext cx="1123078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123078" y="1775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500" kern="1200"/>
        </a:p>
      </dsp:txBody>
      <dsp:txXfrm>
        <a:off x="1897560" y="851497"/>
        <a:ext cx="56153" cy="56153"/>
      </dsp:txXfrm>
    </dsp:sp>
    <dsp:sp modelId="{525A3536-320D-7445-BB0E-CA2BF9A5ABA2}">
      <dsp:nvSpPr>
        <dsp:cNvPr id="0" name=""/>
        <dsp:cNvSpPr/>
      </dsp:nvSpPr>
      <dsp:spPr>
        <a:xfrm>
          <a:off x="2246312" y="17760"/>
          <a:ext cx="1603374" cy="801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Front Office (unidad generadora de negocio)</a:t>
          </a:r>
          <a:endParaRPr lang="es-ES_tradnl" sz="1300" kern="1200" dirty="0"/>
        </a:p>
      </dsp:txBody>
      <dsp:txXfrm>
        <a:off x="2269793" y="41241"/>
        <a:ext cx="1556412" cy="754725"/>
      </dsp:txXfrm>
    </dsp:sp>
    <dsp:sp modelId="{ECCF5DAA-CC79-1149-80D7-91F1438B332A}">
      <dsp:nvSpPr>
        <dsp:cNvPr id="0" name=""/>
        <dsp:cNvSpPr/>
      </dsp:nvSpPr>
      <dsp:spPr>
        <a:xfrm>
          <a:off x="1604962" y="1322790"/>
          <a:ext cx="64134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641349" y="1775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500" kern="1200"/>
        </a:p>
      </dsp:txBody>
      <dsp:txXfrm>
        <a:off x="1909603" y="1324510"/>
        <a:ext cx="32067" cy="32067"/>
      </dsp:txXfrm>
    </dsp:sp>
    <dsp:sp modelId="{D7EC5EE4-F497-664D-87C7-AE91B46C8433}">
      <dsp:nvSpPr>
        <dsp:cNvPr id="0" name=""/>
        <dsp:cNvSpPr/>
      </dsp:nvSpPr>
      <dsp:spPr>
        <a:xfrm>
          <a:off x="2246312" y="939700"/>
          <a:ext cx="1603374" cy="801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Middle office (unidad  de administración integral de riesgos)</a:t>
          </a:r>
          <a:endParaRPr lang="es-ES_tradnl" sz="1300" kern="1200" dirty="0"/>
        </a:p>
      </dsp:txBody>
      <dsp:txXfrm>
        <a:off x="2269793" y="963181"/>
        <a:ext cx="1556412" cy="754725"/>
      </dsp:txXfrm>
    </dsp:sp>
    <dsp:sp modelId="{67E26EC7-8ED6-D245-903A-91742FBC6DB8}">
      <dsp:nvSpPr>
        <dsp:cNvPr id="0" name=""/>
        <dsp:cNvSpPr/>
      </dsp:nvSpPr>
      <dsp:spPr>
        <a:xfrm rot="3310531">
          <a:off x="1364098" y="1783760"/>
          <a:ext cx="1123078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123078" y="17753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500" kern="1200"/>
        </a:p>
      </dsp:txBody>
      <dsp:txXfrm>
        <a:off x="1897560" y="1773437"/>
        <a:ext cx="56153" cy="56153"/>
      </dsp:txXfrm>
    </dsp:sp>
    <dsp:sp modelId="{37B1F7A1-44EB-6747-93FF-D11242016FF9}">
      <dsp:nvSpPr>
        <dsp:cNvPr id="0" name=""/>
        <dsp:cNvSpPr/>
      </dsp:nvSpPr>
      <dsp:spPr>
        <a:xfrm>
          <a:off x="2246312" y="1861641"/>
          <a:ext cx="1603374" cy="801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Back Office (Unidad de control)</a:t>
          </a:r>
          <a:endParaRPr lang="es-ES_tradnl" sz="1300" kern="1200" dirty="0"/>
        </a:p>
      </dsp:txBody>
      <dsp:txXfrm>
        <a:off x="2269793" y="1885122"/>
        <a:ext cx="1556412" cy="754725"/>
      </dsp:txXfrm>
    </dsp:sp>
    <dsp:sp modelId="{1EA33E63-D163-964C-A946-B453A9A225A9}">
      <dsp:nvSpPr>
        <dsp:cNvPr id="0" name=""/>
        <dsp:cNvSpPr/>
      </dsp:nvSpPr>
      <dsp:spPr>
        <a:xfrm rot="17692822">
          <a:off x="3408166" y="1553275"/>
          <a:ext cx="1524392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524392" y="17753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500" kern="1200"/>
        </a:p>
      </dsp:txBody>
      <dsp:txXfrm>
        <a:off x="4132252" y="1532919"/>
        <a:ext cx="76219" cy="76219"/>
      </dsp:txXfrm>
    </dsp:sp>
    <dsp:sp modelId="{E0EAD70A-A25E-7044-BE0A-AEDE089DC764}">
      <dsp:nvSpPr>
        <dsp:cNvPr id="0" name=""/>
        <dsp:cNvSpPr/>
      </dsp:nvSpPr>
      <dsp:spPr>
        <a:xfrm>
          <a:off x="4491037" y="478730"/>
          <a:ext cx="1603374" cy="801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Áreas de control de documentación</a:t>
          </a:r>
          <a:endParaRPr lang="es-ES_tradnl" sz="1300" kern="1200" dirty="0"/>
        </a:p>
      </dsp:txBody>
      <dsp:txXfrm>
        <a:off x="4514518" y="502211"/>
        <a:ext cx="1556412" cy="754725"/>
      </dsp:txXfrm>
    </dsp:sp>
    <dsp:sp modelId="{0A014218-A9E5-374E-80DA-B61A8B8B1738}">
      <dsp:nvSpPr>
        <dsp:cNvPr id="0" name=""/>
        <dsp:cNvSpPr/>
      </dsp:nvSpPr>
      <dsp:spPr>
        <a:xfrm rot="19457599">
          <a:off x="3775450" y="2014246"/>
          <a:ext cx="789824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789824" y="17753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500" kern="1200"/>
        </a:p>
      </dsp:txBody>
      <dsp:txXfrm>
        <a:off x="4150616" y="2012254"/>
        <a:ext cx="39491" cy="39491"/>
      </dsp:txXfrm>
    </dsp:sp>
    <dsp:sp modelId="{F5B84769-BE89-8C40-9A7B-8FF024FBEB39}">
      <dsp:nvSpPr>
        <dsp:cNvPr id="0" name=""/>
        <dsp:cNvSpPr/>
      </dsp:nvSpPr>
      <dsp:spPr>
        <a:xfrm>
          <a:off x="4491037" y="1400671"/>
          <a:ext cx="1603374" cy="801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Áreas de conciliación de la información entre diferentes áreas y sistemas</a:t>
          </a:r>
          <a:endParaRPr lang="es-ES_tradnl" sz="1300" kern="1200" dirty="0"/>
        </a:p>
      </dsp:txBody>
      <dsp:txXfrm>
        <a:off x="4514518" y="1424152"/>
        <a:ext cx="1556412" cy="754725"/>
      </dsp:txXfrm>
    </dsp:sp>
    <dsp:sp modelId="{5A253A69-427C-2442-AA60-E27DC8F3E422}">
      <dsp:nvSpPr>
        <dsp:cNvPr id="0" name=""/>
        <dsp:cNvSpPr/>
      </dsp:nvSpPr>
      <dsp:spPr>
        <a:xfrm rot="2142401">
          <a:off x="3775450" y="2475216"/>
          <a:ext cx="789824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789824" y="17753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500" kern="1200"/>
        </a:p>
      </dsp:txBody>
      <dsp:txXfrm>
        <a:off x="4150616" y="2473224"/>
        <a:ext cx="39491" cy="39491"/>
      </dsp:txXfrm>
    </dsp:sp>
    <dsp:sp modelId="{C520B1A4-4B8F-CA42-9639-BA4C3C05DB20}">
      <dsp:nvSpPr>
        <dsp:cNvPr id="0" name=""/>
        <dsp:cNvSpPr/>
      </dsp:nvSpPr>
      <dsp:spPr>
        <a:xfrm>
          <a:off x="4491037" y="2322611"/>
          <a:ext cx="1603374" cy="801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chemeClr val="bg1"/>
              </a:solidFill>
            </a:rPr>
            <a:t>Áreas de valuación </a:t>
          </a:r>
          <a:endParaRPr lang="es-ES_tradnl" sz="1600" b="1" kern="1200" dirty="0">
            <a:solidFill>
              <a:schemeClr val="bg1"/>
            </a:solidFill>
          </a:endParaRPr>
        </a:p>
      </dsp:txBody>
      <dsp:txXfrm>
        <a:off x="4514518" y="2346092"/>
        <a:ext cx="1556412" cy="754725"/>
      </dsp:txXfrm>
    </dsp:sp>
    <dsp:sp modelId="{F6B094F2-4386-1942-91F1-1F424E66A5CE}">
      <dsp:nvSpPr>
        <dsp:cNvPr id="0" name=""/>
        <dsp:cNvSpPr/>
      </dsp:nvSpPr>
      <dsp:spPr>
        <a:xfrm rot="3907178">
          <a:off x="3408166" y="2936186"/>
          <a:ext cx="1524392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524392" y="17753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500" kern="1200"/>
        </a:p>
      </dsp:txBody>
      <dsp:txXfrm>
        <a:off x="4132252" y="2915830"/>
        <a:ext cx="76219" cy="76219"/>
      </dsp:txXfrm>
    </dsp:sp>
    <dsp:sp modelId="{9632A064-C299-3042-B40B-6A9A084BC1BA}">
      <dsp:nvSpPr>
        <dsp:cNvPr id="0" name=""/>
        <dsp:cNvSpPr/>
      </dsp:nvSpPr>
      <dsp:spPr>
        <a:xfrm>
          <a:off x="4491037" y="3244552"/>
          <a:ext cx="1603374" cy="801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/>
            <a:t>Áreas contables y de impuestos</a:t>
          </a:r>
          <a:endParaRPr lang="es-ES_tradnl" sz="1300" kern="1200" dirty="0"/>
        </a:p>
      </dsp:txBody>
      <dsp:txXfrm>
        <a:off x="4514518" y="3268033"/>
        <a:ext cx="1556412" cy="7547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F00E6-B453-E446-A041-A3E4649A5FC1}">
      <dsp:nvSpPr>
        <dsp:cNvPr id="0" name=""/>
        <dsp:cNvSpPr/>
      </dsp:nvSpPr>
      <dsp:spPr>
        <a:xfrm>
          <a:off x="3159251" y="2361"/>
          <a:ext cx="1207111" cy="78462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 noProof="0" smtClean="0">
              <a:latin typeface="Century Gothic"/>
              <a:cs typeface="Century Gothic"/>
            </a:rPr>
            <a:t>Conocimiento del uso de las inversiones – Modelo de Negocio</a:t>
          </a:r>
          <a:endParaRPr lang="es-MX" sz="800" kern="1200" noProof="0">
            <a:latin typeface="Century Gothic"/>
            <a:cs typeface="Century Gothic"/>
          </a:endParaRPr>
        </a:p>
      </dsp:txBody>
      <dsp:txXfrm>
        <a:off x="3197553" y="40663"/>
        <a:ext cx="1130507" cy="708018"/>
      </dsp:txXfrm>
    </dsp:sp>
    <dsp:sp modelId="{EEBDB214-53AC-B644-A2EE-9176580F5F00}">
      <dsp:nvSpPr>
        <dsp:cNvPr id="0" name=""/>
        <dsp:cNvSpPr/>
      </dsp:nvSpPr>
      <dsp:spPr>
        <a:xfrm>
          <a:off x="1522787" y="394672"/>
          <a:ext cx="4480039" cy="4480039"/>
        </a:xfrm>
        <a:custGeom>
          <a:avLst/>
          <a:gdLst/>
          <a:ahLst/>
          <a:cxnLst/>
          <a:rect l="0" t="0" r="0" b="0"/>
          <a:pathLst>
            <a:path>
              <a:moveTo>
                <a:pt x="3001752" y="133493"/>
              </a:moveTo>
              <a:arcTo wR="2240019" hR="2240019" stAng="17392817" swAng="77227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86023-CA85-CC4B-BBAB-A5CE535212D7}">
      <dsp:nvSpPr>
        <dsp:cNvPr id="0" name=""/>
        <dsp:cNvSpPr/>
      </dsp:nvSpPr>
      <dsp:spPr>
        <a:xfrm>
          <a:off x="4910569" y="845752"/>
          <a:ext cx="1207111" cy="78462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 noProof="0" dirty="0" smtClean="0">
              <a:latin typeface="Century Gothic"/>
              <a:cs typeface="Century Gothic"/>
            </a:rPr>
            <a:t>Creación de comités de inversiones – Negocio y administración operativa </a:t>
          </a:r>
          <a:endParaRPr lang="es-MX" sz="800" kern="1200" noProof="0" dirty="0">
            <a:latin typeface="Century Gothic"/>
            <a:cs typeface="Century Gothic"/>
          </a:endParaRPr>
        </a:p>
      </dsp:txBody>
      <dsp:txXfrm>
        <a:off x="4948871" y="884054"/>
        <a:ext cx="1130507" cy="708018"/>
      </dsp:txXfrm>
    </dsp:sp>
    <dsp:sp modelId="{2751DEA7-5BEB-404D-B248-24DDE843DCBF}">
      <dsp:nvSpPr>
        <dsp:cNvPr id="0" name=""/>
        <dsp:cNvSpPr/>
      </dsp:nvSpPr>
      <dsp:spPr>
        <a:xfrm>
          <a:off x="1522787" y="394672"/>
          <a:ext cx="4480039" cy="4480039"/>
        </a:xfrm>
        <a:custGeom>
          <a:avLst/>
          <a:gdLst/>
          <a:ahLst/>
          <a:cxnLst/>
          <a:rect l="0" t="0" r="0" b="0"/>
          <a:pathLst>
            <a:path>
              <a:moveTo>
                <a:pt x="4333614" y="1443431"/>
              </a:moveTo>
              <a:arcTo wR="2240019" hR="2240019" stAng="20350126" swAng="1064421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17036-3084-4148-BF12-F71111FDF2C0}">
      <dsp:nvSpPr>
        <dsp:cNvPr id="0" name=""/>
        <dsp:cNvSpPr/>
      </dsp:nvSpPr>
      <dsp:spPr>
        <a:xfrm>
          <a:off x="5343109" y="2740832"/>
          <a:ext cx="1207111" cy="78462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 noProof="0" dirty="0" smtClean="0">
              <a:latin typeface="Century Gothic"/>
              <a:cs typeface="Century Gothic"/>
            </a:rPr>
            <a:t>Trabajo en conjunto con el área de Administración de Riesgos</a:t>
          </a:r>
          <a:endParaRPr lang="es-MX" sz="800" kern="1200" noProof="0" dirty="0">
            <a:latin typeface="Century Gothic"/>
            <a:cs typeface="Century Gothic"/>
          </a:endParaRPr>
        </a:p>
      </dsp:txBody>
      <dsp:txXfrm>
        <a:off x="5381411" y="2779134"/>
        <a:ext cx="1130507" cy="708018"/>
      </dsp:txXfrm>
    </dsp:sp>
    <dsp:sp modelId="{DEA1CB42-C5C0-2C44-90E7-646DDD7E65F6}">
      <dsp:nvSpPr>
        <dsp:cNvPr id="0" name=""/>
        <dsp:cNvSpPr/>
      </dsp:nvSpPr>
      <dsp:spPr>
        <a:xfrm>
          <a:off x="1522787" y="394672"/>
          <a:ext cx="4480039" cy="4480039"/>
        </a:xfrm>
        <a:custGeom>
          <a:avLst/>
          <a:gdLst/>
          <a:ahLst/>
          <a:cxnLst/>
          <a:rect l="0" t="0" r="0" b="0"/>
          <a:pathLst>
            <a:path>
              <a:moveTo>
                <a:pt x="4217438" y="3292400"/>
              </a:moveTo>
              <a:arcTo wR="2240019" hR="2240019" stAng="1681311" swAng="835573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D12EA5-95A2-A143-BFDF-178FA5FE8429}">
      <dsp:nvSpPr>
        <dsp:cNvPr id="0" name=""/>
        <dsp:cNvSpPr/>
      </dsp:nvSpPr>
      <dsp:spPr>
        <a:xfrm>
          <a:off x="4131159" y="4260569"/>
          <a:ext cx="1207111" cy="78462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kern="1200" noProof="0" dirty="0" smtClean="0">
              <a:latin typeface="Century Gothic"/>
              <a:cs typeface="Century Gothic"/>
            </a:rPr>
            <a:t>Generación de Polìticas y Procedimientos contables, que combinen: Modelo de negocios, usos de las inversiones y administración de Riesgos</a:t>
          </a:r>
          <a:endParaRPr lang="es-MX" sz="700" kern="1200" noProof="0" dirty="0">
            <a:latin typeface="Century Gothic"/>
            <a:cs typeface="Century Gothic"/>
          </a:endParaRPr>
        </a:p>
      </dsp:txBody>
      <dsp:txXfrm>
        <a:off x="4169461" y="4298871"/>
        <a:ext cx="1130507" cy="708018"/>
      </dsp:txXfrm>
    </dsp:sp>
    <dsp:sp modelId="{C861ACC1-324F-A747-8959-3FC031E787BC}">
      <dsp:nvSpPr>
        <dsp:cNvPr id="0" name=""/>
        <dsp:cNvSpPr/>
      </dsp:nvSpPr>
      <dsp:spPr>
        <a:xfrm>
          <a:off x="1522787" y="394672"/>
          <a:ext cx="4480039" cy="4480039"/>
        </a:xfrm>
        <a:custGeom>
          <a:avLst/>
          <a:gdLst/>
          <a:ahLst/>
          <a:cxnLst/>
          <a:rect l="0" t="0" r="0" b="0"/>
          <a:pathLst>
            <a:path>
              <a:moveTo>
                <a:pt x="2462345" y="4468979"/>
              </a:moveTo>
              <a:arcTo wR="2240019" hR="2240019" stAng="5058236" swAng="683529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95DE2-3F8B-D041-886B-B24F554D28DC}">
      <dsp:nvSpPr>
        <dsp:cNvPr id="0" name=""/>
        <dsp:cNvSpPr/>
      </dsp:nvSpPr>
      <dsp:spPr>
        <a:xfrm>
          <a:off x="2187343" y="4260569"/>
          <a:ext cx="1207111" cy="78462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kern="1200" noProof="0" dirty="0" smtClean="0">
              <a:latin typeface="Century Gothic"/>
              <a:cs typeface="Century Gothic"/>
            </a:rPr>
            <a:t>Generación de Políticas,  Procedimientos y Metodologías para el cálculo del valor razonable, costo amortizados y metricas de riesgos</a:t>
          </a:r>
          <a:endParaRPr lang="es-MX" sz="700" kern="1200" noProof="0" dirty="0">
            <a:latin typeface="Century Gothic"/>
            <a:cs typeface="Century Gothic"/>
          </a:endParaRPr>
        </a:p>
      </dsp:txBody>
      <dsp:txXfrm>
        <a:off x="2225645" y="4298871"/>
        <a:ext cx="1130507" cy="708018"/>
      </dsp:txXfrm>
    </dsp:sp>
    <dsp:sp modelId="{5CFEE6BD-92B8-0F47-9553-0CF83BD847F0}">
      <dsp:nvSpPr>
        <dsp:cNvPr id="0" name=""/>
        <dsp:cNvSpPr/>
      </dsp:nvSpPr>
      <dsp:spPr>
        <a:xfrm>
          <a:off x="1522787" y="394672"/>
          <a:ext cx="4480039" cy="4480039"/>
        </a:xfrm>
        <a:custGeom>
          <a:avLst/>
          <a:gdLst/>
          <a:ahLst/>
          <a:cxnLst/>
          <a:rect l="0" t="0" r="0" b="0"/>
          <a:pathLst>
            <a:path>
              <a:moveTo>
                <a:pt x="574003" y="3737376"/>
              </a:moveTo>
              <a:arcTo wR="2240019" hR="2240019" stAng="8283115" swAng="835573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88C17-9FF8-A642-9F62-7269DC602C6A}">
      <dsp:nvSpPr>
        <dsp:cNvPr id="0" name=""/>
        <dsp:cNvSpPr/>
      </dsp:nvSpPr>
      <dsp:spPr>
        <a:xfrm>
          <a:off x="975393" y="2740832"/>
          <a:ext cx="1207111" cy="78462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 noProof="0" dirty="0" smtClean="0">
              <a:latin typeface="Century Gothic"/>
              <a:cs typeface="Century Gothic"/>
            </a:rPr>
            <a:t>Implementación de sistemas de control de la posición, de calculo del valor razonable, costo amortizado y métricas de riesgos </a:t>
          </a:r>
          <a:endParaRPr lang="es-MX" sz="800" kern="1200" noProof="0" dirty="0">
            <a:latin typeface="Century Gothic"/>
            <a:cs typeface="Century Gothic"/>
          </a:endParaRPr>
        </a:p>
      </dsp:txBody>
      <dsp:txXfrm>
        <a:off x="1013695" y="2779134"/>
        <a:ext cx="1130507" cy="708018"/>
      </dsp:txXfrm>
    </dsp:sp>
    <dsp:sp modelId="{080215BB-2A43-4941-A29C-08C6E3D47DFE}">
      <dsp:nvSpPr>
        <dsp:cNvPr id="0" name=""/>
        <dsp:cNvSpPr/>
      </dsp:nvSpPr>
      <dsp:spPr>
        <a:xfrm>
          <a:off x="1522787" y="394672"/>
          <a:ext cx="4480039" cy="4480039"/>
        </a:xfrm>
        <a:custGeom>
          <a:avLst/>
          <a:gdLst/>
          <a:ahLst/>
          <a:cxnLst/>
          <a:rect l="0" t="0" r="0" b="0"/>
          <a:pathLst>
            <a:path>
              <a:moveTo>
                <a:pt x="3258" y="2119237"/>
              </a:moveTo>
              <a:arcTo wR="2240019" hR="2240019" stAng="10985454" swAng="1064421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DDA32-0175-C949-8518-D6D55BEBE913}">
      <dsp:nvSpPr>
        <dsp:cNvPr id="0" name=""/>
        <dsp:cNvSpPr/>
      </dsp:nvSpPr>
      <dsp:spPr>
        <a:xfrm>
          <a:off x="1407933" y="845752"/>
          <a:ext cx="1207111" cy="78462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 noProof="0" dirty="0" smtClean="0">
              <a:latin typeface="Century Gothic"/>
              <a:cs typeface="Century Gothic"/>
            </a:rPr>
            <a:t>Generación de guías contables con todos los posisbles eventos que se puedan presentar con las inversiones</a:t>
          </a:r>
          <a:endParaRPr lang="es-MX" sz="800" kern="1200" noProof="0" dirty="0">
            <a:latin typeface="Century Gothic"/>
            <a:cs typeface="Century Gothic"/>
          </a:endParaRPr>
        </a:p>
      </dsp:txBody>
      <dsp:txXfrm>
        <a:off x="1446235" y="884054"/>
        <a:ext cx="1130507" cy="708018"/>
      </dsp:txXfrm>
    </dsp:sp>
    <dsp:sp modelId="{E4138CAF-F656-534A-98AA-B374C3DFD788}">
      <dsp:nvSpPr>
        <dsp:cNvPr id="0" name=""/>
        <dsp:cNvSpPr/>
      </dsp:nvSpPr>
      <dsp:spPr>
        <a:xfrm>
          <a:off x="1522787" y="394672"/>
          <a:ext cx="4480039" cy="4480039"/>
        </a:xfrm>
        <a:custGeom>
          <a:avLst/>
          <a:gdLst/>
          <a:ahLst/>
          <a:cxnLst/>
          <a:rect l="0" t="0" r="0" b="0"/>
          <a:pathLst>
            <a:path>
              <a:moveTo>
                <a:pt x="1028174" y="356109"/>
              </a:moveTo>
              <a:arcTo wR="2240019" hR="2240019" stAng="14234905" swAng="772278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32034-CB68-354F-8DD7-C80C886A0D4E}">
      <dsp:nvSpPr>
        <dsp:cNvPr id="0" name=""/>
        <dsp:cNvSpPr/>
      </dsp:nvSpPr>
      <dsp:spPr>
        <a:xfrm>
          <a:off x="1072" y="1988946"/>
          <a:ext cx="1756566" cy="702626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800" kern="1200" dirty="0" smtClean="0">
              <a:latin typeface="Century Gothic"/>
              <a:cs typeface="Century Gothic"/>
            </a:rPr>
            <a:t>Establecimiento de Políticas y Procedimientos de valuación y aprobación de  los mismos por niveles jerárquicos necesarios </a:t>
          </a:r>
          <a:endParaRPr lang="es-ES_tradnl" sz="800" kern="1200" dirty="0">
            <a:latin typeface="Century Gothic"/>
            <a:cs typeface="Century Gothic"/>
          </a:endParaRPr>
        </a:p>
      </dsp:txBody>
      <dsp:txXfrm>
        <a:off x="1072" y="1988946"/>
        <a:ext cx="1580910" cy="702626"/>
      </dsp:txXfrm>
    </dsp:sp>
    <dsp:sp modelId="{42BD5A09-DB5C-AE4C-8493-7B7C5DC11D12}">
      <dsp:nvSpPr>
        <dsp:cNvPr id="0" name=""/>
        <dsp:cNvSpPr/>
      </dsp:nvSpPr>
      <dsp:spPr>
        <a:xfrm>
          <a:off x="1406325" y="1988946"/>
          <a:ext cx="1756566" cy="702626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800" kern="1200" dirty="0" smtClean="0">
              <a:latin typeface="Century Gothic"/>
              <a:cs typeface="Century Gothic"/>
            </a:rPr>
            <a:t>Establecimiento de sistemas de valuación</a:t>
          </a:r>
          <a:endParaRPr lang="es-ES_tradnl" sz="800" kern="1200" dirty="0">
            <a:latin typeface="Century Gothic"/>
            <a:cs typeface="Century Gothic"/>
          </a:endParaRPr>
        </a:p>
      </dsp:txBody>
      <dsp:txXfrm>
        <a:off x="1757638" y="1988946"/>
        <a:ext cx="1053940" cy="702626"/>
      </dsp:txXfrm>
    </dsp:sp>
    <dsp:sp modelId="{89CA0FBE-DB6E-EA47-B60F-36430D5F238D}">
      <dsp:nvSpPr>
        <dsp:cNvPr id="0" name=""/>
        <dsp:cNvSpPr/>
      </dsp:nvSpPr>
      <dsp:spPr>
        <a:xfrm>
          <a:off x="2811578" y="1988946"/>
          <a:ext cx="1756566" cy="702626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800" kern="1200" dirty="0" smtClean="0">
              <a:latin typeface="Century Gothic"/>
              <a:cs typeface="Century Gothic"/>
            </a:rPr>
            <a:t>Capacitación al personal de valuación</a:t>
          </a:r>
          <a:endParaRPr lang="es-ES_tradnl" sz="800" kern="1200" dirty="0">
            <a:latin typeface="Century Gothic"/>
            <a:cs typeface="Century Gothic"/>
          </a:endParaRPr>
        </a:p>
      </dsp:txBody>
      <dsp:txXfrm>
        <a:off x="3162891" y="1988946"/>
        <a:ext cx="1053940" cy="702626"/>
      </dsp:txXfrm>
    </dsp:sp>
    <dsp:sp modelId="{04B4EFE2-755E-1647-927E-7616E8A5C72F}">
      <dsp:nvSpPr>
        <dsp:cNvPr id="0" name=""/>
        <dsp:cNvSpPr/>
      </dsp:nvSpPr>
      <dsp:spPr>
        <a:xfrm>
          <a:off x="4216831" y="1988946"/>
          <a:ext cx="1756566" cy="702626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04" tIns="18669" rIns="9335" bIns="18669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700" kern="1200" dirty="0" smtClean="0">
              <a:latin typeface="Century Gothic"/>
              <a:cs typeface="Century Gothic"/>
            </a:rPr>
            <a:t>Contratación en caso de ser necesario de servicios de terceros PERO verificando los resultados entregados</a:t>
          </a:r>
          <a:endParaRPr lang="es-ES_tradnl" sz="700" kern="1200" dirty="0">
            <a:latin typeface="Century Gothic"/>
            <a:cs typeface="Century Gothic"/>
          </a:endParaRPr>
        </a:p>
      </dsp:txBody>
      <dsp:txXfrm>
        <a:off x="4568144" y="1988946"/>
        <a:ext cx="1053940" cy="702626"/>
      </dsp:txXfrm>
    </dsp:sp>
    <dsp:sp modelId="{AF377C3C-0AC3-C243-91E7-B8D8AFB8E068}">
      <dsp:nvSpPr>
        <dsp:cNvPr id="0" name=""/>
        <dsp:cNvSpPr/>
      </dsp:nvSpPr>
      <dsp:spPr>
        <a:xfrm>
          <a:off x="5622084" y="1988946"/>
          <a:ext cx="1756566" cy="702626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800" kern="1200" dirty="0" smtClean="0">
              <a:latin typeface="Century Gothic"/>
              <a:cs typeface="Century Gothic"/>
            </a:rPr>
            <a:t>Actualización en su caso de modelos de valuación e insumos utilizados</a:t>
          </a:r>
          <a:endParaRPr lang="es-ES_tradnl" sz="800" kern="1200" dirty="0">
            <a:latin typeface="Century Gothic"/>
            <a:cs typeface="Century Gothic"/>
          </a:endParaRPr>
        </a:p>
      </dsp:txBody>
      <dsp:txXfrm>
        <a:off x="5973397" y="1988946"/>
        <a:ext cx="1053940" cy="702626"/>
      </dsp:txXfrm>
    </dsp:sp>
    <dsp:sp modelId="{AB1DE327-F940-3F4A-ADD2-A6EA20E9D9BA}">
      <dsp:nvSpPr>
        <dsp:cNvPr id="0" name=""/>
        <dsp:cNvSpPr/>
      </dsp:nvSpPr>
      <dsp:spPr>
        <a:xfrm>
          <a:off x="7027337" y="1988946"/>
          <a:ext cx="1756566" cy="702626"/>
        </a:xfrm>
        <a:prstGeom prst="chevron">
          <a:avLst/>
        </a:prstGeom>
        <a:solidFill>
          <a:srgbClr val="C0504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04" tIns="21336" rIns="10668" bIns="2133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800" kern="1200" dirty="0" smtClean="0">
              <a:latin typeface="Century Gothic"/>
              <a:cs typeface="Century Gothic"/>
            </a:rPr>
            <a:t>Mejores resultados de valuación y más apegados a la realidad</a:t>
          </a:r>
          <a:endParaRPr lang="es-ES_tradnl" sz="800" kern="1200" dirty="0">
            <a:latin typeface="Century Gothic"/>
            <a:cs typeface="Century Gothic"/>
          </a:endParaRPr>
        </a:p>
      </dsp:txBody>
      <dsp:txXfrm>
        <a:off x="7378650" y="1988946"/>
        <a:ext cx="1053940" cy="702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BDE0D-9CEE-3247-9E80-516D724D6065}" type="datetimeFigureOut">
              <a:rPr lang="es-MX" smtClean="0"/>
              <a:pPr/>
              <a:t>02/09/24</a:t>
            </a:fld>
            <a:endParaRPr lang="es-MX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99A3D-2661-E046-B4AE-BAED2A11F919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514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99A3D-2661-E046-B4AE-BAED2A11F919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8749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99A3D-2661-E046-B4AE-BAED2A11F919}" type="slidenum">
              <a:rPr lang="es-MX" smtClean="0"/>
              <a:pPr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8749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99A3D-2661-E046-B4AE-BAED2A11F919}" type="slidenum">
              <a:rPr lang="es-MX" smtClean="0"/>
              <a:pPr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8749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99A3D-2661-E046-B4AE-BAED2A11F919}" type="slidenum">
              <a:rPr lang="es-MX" smtClean="0"/>
              <a:pPr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8749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99A3D-2661-E046-B4AE-BAED2A11F919}" type="slidenum">
              <a:rPr lang="es-MX" smtClean="0"/>
              <a:pPr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8749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99A3D-2661-E046-B4AE-BAED2A11F919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8749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99A3D-2661-E046-B4AE-BAED2A11F919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8749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99A3D-2661-E046-B4AE-BAED2A11F919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8749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99A3D-2661-E046-B4AE-BAED2A11F919}" type="slidenum">
              <a:rPr lang="es-MX" smtClean="0"/>
              <a:pPr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8749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99A3D-2661-E046-B4AE-BAED2A11F919}" type="slidenum">
              <a:rPr lang="es-MX" smtClean="0"/>
              <a:pPr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8749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99A3D-2661-E046-B4AE-BAED2A11F919}" type="slidenum">
              <a:rPr lang="es-MX" smtClean="0"/>
              <a:pPr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8749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99A3D-2661-E046-B4AE-BAED2A11F919}" type="slidenum">
              <a:rPr lang="es-MX" smtClean="0"/>
              <a:pPr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8749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99A3D-2661-E046-B4AE-BAED2A11F919}" type="slidenum">
              <a:rPr lang="es-MX" smtClean="0"/>
              <a:pPr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8749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FB64-DFA4-3F4D-99AD-C909E36AE857}" type="datetimeFigureOut">
              <a:rPr lang="es-MX" smtClean="0"/>
              <a:pPr/>
              <a:t>02/09/24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7B78-9228-7B4B-A5B8-5EC71306ECC8}" type="slidenum">
              <a:rPr lang="es-MX" smtClean="0"/>
              <a:pPr/>
              <a:t>‹Nr.›</a:t>
            </a:fld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9ACE4E0C-AE65-3943-BA45-F7C9A6CB4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" r="11043" b="5423"/>
          <a:stretch/>
        </p:blipFill>
        <p:spPr>
          <a:xfrm>
            <a:off x="0" y="-50075"/>
            <a:ext cx="9144000" cy="6908075"/>
          </a:xfrm>
          <a:prstGeom prst="rect">
            <a:avLst/>
          </a:prstGeom>
        </p:spPr>
      </p:pic>
      <p:pic>
        <p:nvPicPr>
          <p:cNvPr id="9" name="Imagen 8" descr="Logo PiP.png">
            <a:extLst>
              <a:ext uri="{FF2B5EF4-FFF2-40B4-BE49-F238E27FC236}">
                <a16:creationId xmlns="" xmlns:a16="http://schemas.microsoft.com/office/drawing/2014/main" id="{E7244149-C8E4-644B-BFF1-E39FADF492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523" y="1326106"/>
            <a:ext cx="2515527" cy="2559853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A0825AC1-268B-F54F-AC4F-E2861BBAC1E9}"/>
              </a:ext>
            </a:extLst>
          </p:cNvPr>
          <p:cNvSpPr/>
          <p:nvPr userDrawn="1"/>
        </p:nvSpPr>
        <p:spPr>
          <a:xfrm>
            <a:off x="-51134" y="5166677"/>
            <a:ext cx="9195134" cy="1691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F40FE870-DC6A-5D45-9073-221EBB5C5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92"/>
          <a:stretch/>
        </p:blipFill>
        <p:spPr>
          <a:xfrm>
            <a:off x="7074568" y="5973115"/>
            <a:ext cx="1904332" cy="35772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FD769B12-00D5-C749-9EA0-57D91B471D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27"/>
          <a:stretch/>
        </p:blipFill>
        <p:spPr>
          <a:xfrm>
            <a:off x="7055518" y="6253805"/>
            <a:ext cx="1904332" cy="3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34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Subtítulo">
            <a:extLst>
              <a:ext uri="{FF2B5EF4-FFF2-40B4-BE49-F238E27FC236}">
                <a16:creationId xmlns="" xmlns:a16="http://schemas.microsoft.com/office/drawing/2014/main" id="{F32AA77B-E208-604E-80B9-15571E0AB120}"/>
              </a:ext>
            </a:extLst>
          </p:cNvPr>
          <p:cNvSpPr txBox="1">
            <a:spLocks/>
          </p:cNvSpPr>
          <p:nvPr userDrawn="1"/>
        </p:nvSpPr>
        <p:spPr>
          <a:xfrm>
            <a:off x="2809553" y="2289448"/>
            <a:ext cx="5615824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ES" dirty="0">
              <a:solidFill>
                <a:srgbClr val="182B4A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2C84DCD5-37B7-F543-9C28-8F63DC0604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9" t="5786" r="-1" b="9230"/>
          <a:stretch/>
        </p:blipFill>
        <p:spPr>
          <a:xfrm>
            <a:off x="0" y="0"/>
            <a:ext cx="3443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99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182B4A"/>
                </a:solidFill>
              </a:defRPr>
            </a:lvl1pPr>
            <a:lvl2pPr>
              <a:defRPr sz="1800">
                <a:solidFill>
                  <a:srgbClr val="182B4A"/>
                </a:solidFill>
              </a:defRPr>
            </a:lvl2pPr>
            <a:lvl3pPr>
              <a:defRPr sz="1800">
                <a:solidFill>
                  <a:srgbClr val="182B4A"/>
                </a:solidFill>
              </a:defRPr>
            </a:lvl3pPr>
            <a:lvl4pPr>
              <a:defRPr sz="1800">
                <a:solidFill>
                  <a:srgbClr val="182B4A"/>
                </a:solidFill>
              </a:defRPr>
            </a:lvl4pPr>
            <a:lvl5pPr>
              <a:defRPr sz="1800">
                <a:solidFill>
                  <a:srgbClr val="182B4A"/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182B4A"/>
                </a:solidFill>
              </a:defRPr>
            </a:lvl1pPr>
            <a:lvl2pPr>
              <a:defRPr sz="1800">
                <a:solidFill>
                  <a:srgbClr val="182B4A"/>
                </a:solidFill>
              </a:defRPr>
            </a:lvl2pPr>
            <a:lvl3pPr>
              <a:defRPr sz="1800">
                <a:solidFill>
                  <a:srgbClr val="182B4A"/>
                </a:solidFill>
              </a:defRPr>
            </a:lvl3pPr>
            <a:lvl4pPr>
              <a:defRPr sz="1800">
                <a:solidFill>
                  <a:srgbClr val="182B4A"/>
                </a:solidFill>
              </a:defRPr>
            </a:lvl4pPr>
            <a:lvl5pPr>
              <a:defRPr sz="1800">
                <a:solidFill>
                  <a:srgbClr val="182B4A"/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FB64-DFA4-3F4D-99AD-C909E36AE857}" type="datetimeFigureOut">
              <a:rPr lang="es-MX" smtClean="0"/>
              <a:pPr/>
              <a:t>02/09/24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7B78-9228-7B4B-A5B8-5EC71306ECC8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53" name="Rectángulo 52">
            <a:extLst>
              <a:ext uri="{FF2B5EF4-FFF2-40B4-BE49-F238E27FC236}">
                <a16:creationId xmlns="" xmlns:a16="http://schemas.microsoft.com/office/drawing/2014/main" id="{3444E0E3-A3B7-8D46-A642-5DAE2FCE959C}"/>
              </a:ext>
            </a:extLst>
          </p:cNvPr>
          <p:cNvSpPr/>
          <p:nvPr userDrawn="1"/>
        </p:nvSpPr>
        <p:spPr>
          <a:xfrm>
            <a:off x="0" y="6170"/>
            <a:ext cx="9144000" cy="1137859"/>
          </a:xfrm>
          <a:prstGeom prst="rect">
            <a:avLst/>
          </a:prstGeom>
          <a:solidFill>
            <a:srgbClr val="182B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54" name="Imagen 53">
            <a:extLst>
              <a:ext uri="{FF2B5EF4-FFF2-40B4-BE49-F238E27FC236}">
                <a16:creationId xmlns="" xmlns:a16="http://schemas.microsoft.com/office/drawing/2014/main" id="{01624AE1-A2B3-AB47-810C-E7B63075D7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4" t="46733" r="-1502" b="19420"/>
          <a:stretch/>
        </p:blipFill>
        <p:spPr>
          <a:xfrm>
            <a:off x="0" y="6170"/>
            <a:ext cx="2786063" cy="1137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217" y="116025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800" b="1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983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FB64-DFA4-3F4D-99AD-C909E36AE857}" type="datetimeFigureOut">
              <a:rPr lang="es-MX" smtClean="0"/>
              <a:pPr/>
              <a:t>02/09/24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7B78-9228-7B4B-A5B8-5EC71306ECC8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DA9DC879-4020-A84C-95C0-7EF36B035404}"/>
              </a:ext>
            </a:extLst>
          </p:cNvPr>
          <p:cNvSpPr/>
          <p:nvPr userDrawn="1"/>
        </p:nvSpPr>
        <p:spPr>
          <a:xfrm>
            <a:off x="0" y="6170"/>
            <a:ext cx="9144000" cy="1137859"/>
          </a:xfrm>
          <a:prstGeom prst="rect">
            <a:avLst/>
          </a:prstGeom>
          <a:solidFill>
            <a:srgbClr val="182B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02EB483E-14BE-F040-B131-EAB0F4187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4" t="46733" r="-1502" b="19420"/>
          <a:stretch/>
        </p:blipFill>
        <p:spPr>
          <a:xfrm>
            <a:off x="0" y="6170"/>
            <a:ext cx="2786063" cy="113785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1A532561-F623-2947-A7C7-87A7877B5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217" y="116025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800" b="1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FB64-DFA4-3F4D-99AD-C909E36AE857}" type="datetimeFigureOut">
              <a:rPr lang="es-MX" smtClean="0"/>
              <a:pPr/>
              <a:t>02/09/24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7B78-9228-7B4B-A5B8-5EC71306ECC8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9FF95CAF-1F49-0D4B-93D4-9F3EA3B8BE2A}"/>
              </a:ext>
            </a:extLst>
          </p:cNvPr>
          <p:cNvSpPr/>
          <p:nvPr userDrawn="1"/>
        </p:nvSpPr>
        <p:spPr>
          <a:xfrm>
            <a:off x="0" y="6170"/>
            <a:ext cx="9144000" cy="1137859"/>
          </a:xfrm>
          <a:prstGeom prst="rect">
            <a:avLst/>
          </a:prstGeom>
          <a:solidFill>
            <a:srgbClr val="182B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4EAA1E15-3B5A-544D-A652-0093FEEE1A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4" t="46733" r="-1502" b="19420"/>
          <a:stretch/>
        </p:blipFill>
        <p:spPr>
          <a:xfrm>
            <a:off x="0" y="6170"/>
            <a:ext cx="2786063" cy="113785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9D638F9B-9345-0B4E-9664-EEBC1C4152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217" y="116025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800" b="1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864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FB64-DFA4-3F4D-99AD-C909E36AE857}" type="datetimeFigureOut">
              <a:rPr lang="es-MX" smtClean="0"/>
              <a:pPr/>
              <a:t>02/09/24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7B78-9228-7B4B-A5B8-5EC71306ECC8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87E45029-C20E-7A42-BF5A-5AEC463B326A}"/>
              </a:ext>
            </a:extLst>
          </p:cNvPr>
          <p:cNvSpPr/>
          <p:nvPr userDrawn="1"/>
        </p:nvSpPr>
        <p:spPr>
          <a:xfrm>
            <a:off x="0" y="6170"/>
            <a:ext cx="9144000" cy="1137859"/>
          </a:xfrm>
          <a:prstGeom prst="rect">
            <a:avLst/>
          </a:prstGeom>
          <a:solidFill>
            <a:srgbClr val="182B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7D618B1C-7371-C541-B315-BC105B2AC3EA}"/>
              </a:ext>
            </a:extLst>
          </p:cNvPr>
          <p:cNvSpPr txBox="1">
            <a:spLocks/>
          </p:cNvSpPr>
          <p:nvPr userDrawn="1"/>
        </p:nvSpPr>
        <p:spPr>
          <a:xfrm>
            <a:off x="654217" y="1160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6DA8CCA9-29A4-8F4E-92AB-FB14769DBA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1" t="25010" r="30542" b="37619"/>
          <a:stretch/>
        </p:blipFill>
        <p:spPr>
          <a:xfrm>
            <a:off x="-3759" y="-1"/>
            <a:ext cx="2689809" cy="114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77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FB64-DFA4-3F4D-99AD-C909E36AE857}" type="datetimeFigureOut">
              <a:rPr lang="es-MX" smtClean="0"/>
              <a:pPr/>
              <a:t>02/09/24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7B78-9228-7B4B-A5B8-5EC71306ECC8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CA08AD79-F84D-5F46-B19F-53E2EED50091}"/>
              </a:ext>
            </a:extLst>
          </p:cNvPr>
          <p:cNvSpPr/>
          <p:nvPr userDrawn="1"/>
        </p:nvSpPr>
        <p:spPr>
          <a:xfrm>
            <a:off x="0" y="6170"/>
            <a:ext cx="9144000" cy="1137859"/>
          </a:xfrm>
          <a:prstGeom prst="rect">
            <a:avLst/>
          </a:prstGeom>
          <a:solidFill>
            <a:srgbClr val="182B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4C261A98-F3CE-DF40-859F-528810F727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217" y="116025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800" b="1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CC84FACB-2E88-554E-BE78-DC4C86453A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4" t="63298" r="-21659" b="17305"/>
          <a:stretch/>
        </p:blipFill>
        <p:spPr>
          <a:xfrm>
            <a:off x="3009" y="0"/>
            <a:ext cx="3028950" cy="113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85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FB64-DFA4-3F4D-99AD-C909E36AE857}" type="datetimeFigureOut">
              <a:rPr lang="es-MX" smtClean="0"/>
              <a:pPr/>
              <a:t>02/09/24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7B78-9228-7B4B-A5B8-5EC71306ECC8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3183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FB64-DFA4-3F4D-99AD-C909E36AE857}" type="datetimeFigureOut">
              <a:rPr lang="es-MX" smtClean="0"/>
              <a:pPr/>
              <a:t>02/09/24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7B78-9228-7B4B-A5B8-5EC71306ECC8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0642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FB64-DFA4-3F4D-99AD-C909E36AE857}" type="datetimeFigureOut">
              <a:rPr lang="es-MX" smtClean="0"/>
              <a:pPr/>
              <a:t>02/09/24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7B78-9228-7B4B-A5B8-5EC71306ECC8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5185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FB64-DFA4-3F4D-99AD-C909E36AE857}" type="datetimeFigureOut">
              <a:rPr lang="es-MX" smtClean="0"/>
              <a:pPr/>
              <a:t>02/09/24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7B78-9228-7B4B-A5B8-5EC71306ECC8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968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FB64-DFA4-3F4D-99AD-C909E36AE857}" type="datetimeFigureOut">
              <a:rPr lang="es-MX" smtClean="0"/>
              <a:pPr/>
              <a:t>02/09/24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7B78-9228-7B4B-A5B8-5EC71306ECC8}" type="slidenum">
              <a:rPr lang="es-MX" smtClean="0"/>
              <a:pPr/>
              <a:t>‹Nr.›</a:t>
            </a:fld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9ACE4E0C-AE65-3943-BA45-F7C9A6CB4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" r="11043" b="5423"/>
          <a:stretch/>
        </p:blipFill>
        <p:spPr>
          <a:xfrm>
            <a:off x="0" y="-50075"/>
            <a:ext cx="9144000" cy="6908075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67A47E31-E785-D547-B661-6FB25D9FDB77}"/>
              </a:ext>
            </a:extLst>
          </p:cNvPr>
          <p:cNvSpPr/>
          <p:nvPr userDrawn="1"/>
        </p:nvSpPr>
        <p:spPr>
          <a:xfrm>
            <a:off x="0" y="5164139"/>
            <a:ext cx="9195134" cy="1691323"/>
          </a:xfrm>
          <a:prstGeom prst="rect">
            <a:avLst/>
          </a:prstGeom>
          <a:solidFill>
            <a:srgbClr val="1032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99F533C1-76E4-3B41-8934-BA2CAC7AEF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342" y="5859090"/>
            <a:ext cx="1803333" cy="59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85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FB64-DFA4-3F4D-99AD-C909E36AE857}" type="datetimeFigureOut">
              <a:rPr lang="es-MX" smtClean="0"/>
              <a:pPr/>
              <a:t>02/09/24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67B78-9228-7B4B-A5B8-5EC71306ECC8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D24A4F82-D415-854C-81AC-F86B0E0A6EA3}"/>
              </a:ext>
            </a:extLst>
          </p:cNvPr>
          <p:cNvSpPr txBox="1"/>
          <p:nvPr userDrawn="1"/>
        </p:nvSpPr>
        <p:spPr>
          <a:xfrm>
            <a:off x="5432136" y="292065"/>
            <a:ext cx="5471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>
                    <a:lumMod val="85000"/>
                  </a:schemeClr>
                </a:solidFill>
              </a:rPr>
              <a:t>PROFESIONALISMO</a:t>
            </a:r>
            <a:endParaRPr lang="es-MX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362817AB-C6F3-614A-A45B-79F430FC105E}"/>
              </a:ext>
            </a:extLst>
          </p:cNvPr>
          <p:cNvSpPr txBox="1"/>
          <p:nvPr userDrawn="1"/>
        </p:nvSpPr>
        <p:spPr>
          <a:xfrm>
            <a:off x="6200486" y="-111162"/>
            <a:ext cx="300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>
                    <a:lumMod val="85000"/>
                  </a:schemeClr>
                </a:solidFill>
              </a:rPr>
              <a:t>CONSISTENCIA</a:t>
            </a:r>
            <a:endParaRPr lang="es-MX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CE926560-5481-2B4A-BE92-264C8A0EE778}"/>
              </a:ext>
            </a:extLst>
          </p:cNvPr>
          <p:cNvSpPr txBox="1"/>
          <p:nvPr userDrawn="1"/>
        </p:nvSpPr>
        <p:spPr>
          <a:xfrm>
            <a:off x="6540500" y="688053"/>
            <a:ext cx="300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>
                    <a:lumMod val="85000"/>
                  </a:schemeClr>
                </a:solidFill>
              </a:rPr>
              <a:t>EXPERIENCIA</a:t>
            </a:r>
            <a:endParaRPr lang="es-MX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60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FF709DFE-5F43-4A4C-8E14-55BF571E18FC}"/>
              </a:ext>
            </a:extLst>
          </p:cNvPr>
          <p:cNvSpPr/>
          <p:nvPr userDrawn="1"/>
        </p:nvSpPr>
        <p:spPr>
          <a:xfrm>
            <a:off x="7136998" y="0"/>
            <a:ext cx="2007002" cy="461946"/>
          </a:xfrm>
          <a:prstGeom prst="rect">
            <a:avLst/>
          </a:prstGeom>
          <a:solidFill>
            <a:srgbClr val="182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B2542A83-6FAF-EF45-A8CA-82EB9F05C305}"/>
              </a:ext>
            </a:extLst>
          </p:cNvPr>
          <p:cNvSpPr/>
          <p:nvPr userDrawn="1"/>
        </p:nvSpPr>
        <p:spPr>
          <a:xfrm>
            <a:off x="7431773" y="1303568"/>
            <a:ext cx="1712227" cy="4046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E683D17B-2FB4-0549-AD6C-19903B3DBFE4}"/>
              </a:ext>
            </a:extLst>
          </p:cNvPr>
          <p:cNvSpPr/>
          <p:nvPr userDrawn="1"/>
        </p:nvSpPr>
        <p:spPr>
          <a:xfrm>
            <a:off x="6905724" y="1696182"/>
            <a:ext cx="2238276" cy="369736"/>
          </a:xfrm>
          <a:prstGeom prst="rect">
            <a:avLst/>
          </a:prstGeom>
          <a:solidFill>
            <a:srgbClr val="182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DD2CC37C-4BA2-B64D-8B98-261547BE2703}"/>
              </a:ext>
            </a:extLst>
          </p:cNvPr>
          <p:cNvSpPr/>
          <p:nvPr userDrawn="1"/>
        </p:nvSpPr>
        <p:spPr>
          <a:xfrm>
            <a:off x="7501774" y="2065918"/>
            <a:ext cx="1642226" cy="3284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5B42F56A-9A54-DD46-B169-7CEC2BF2EA21}"/>
              </a:ext>
            </a:extLst>
          </p:cNvPr>
          <p:cNvSpPr/>
          <p:nvPr userDrawn="1"/>
        </p:nvSpPr>
        <p:spPr>
          <a:xfrm>
            <a:off x="7263568" y="2394258"/>
            <a:ext cx="1880432" cy="52410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FF4E5FF2-0F27-F14C-A73B-17080C881D10}"/>
              </a:ext>
            </a:extLst>
          </p:cNvPr>
          <p:cNvSpPr/>
          <p:nvPr userDrawn="1"/>
        </p:nvSpPr>
        <p:spPr>
          <a:xfrm>
            <a:off x="7136999" y="2880914"/>
            <a:ext cx="2007001" cy="5241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C24902E3-57E4-EB45-938C-4AC793BD159C}"/>
              </a:ext>
            </a:extLst>
          </p:cNvPr>
          <p:cNvSpPr/>
          <p:nvPr userDrawn="1"/>
        </p:nvSpPr>
        <p:spPr>
          <a:xfrm>
            <a:off x="6996132" y="3279524"/>
            <a:ext cx="2147868" cy="407406"/>
          </a:xfrm>
          <a:prstGeom prst="rect">
            <a:avLst/>
          </a:prstGeom>
          <a:solidFill>
            <a:srgbClr val="182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7C4D7F17-14D0-E944-9E33-05B5E764A66C}"/>
              </a:ext>
            </a:extLst>
          </p:cNvPr>
          <p:cNvSpPr/>
          <p:nvPr userDrawn="1"/>
        </p:nvSpPr>
        <p:spPr>
          <a:xfrm>
            <a:off x="7263568" y="454001"/>
            <a:ext cx="1880432" cy="3823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3" name="Rectángulo 22">
            <a:extLst>
              <a:ext uri="{FF2B5EF4-FFF2-40B4-BE49-F238E27FC236}">
                <a16:creationId xmlns="" xmlns:a16="http://schemas.microsoft.com/office/drawing/2014/main" id="{F51DB187-732A-B54C-9612-2AA49B1C7892}"/>
              </a:ext>
            </a:extLst>
          </p:cNvPr>
          <p:cNvSpPr/>
          <p:nvPr userDrawn="1"/>
        </p:nvSpPr>
        <p:spPr>
          <a:xfrm>
            <a:off x="7373118" y="3682911"/>
            <a:ext cx="1770882" cy="5241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Rectángulo 23">
            <a:extLst>
              <a:ext uri="{FF2B5EF4-FFF2-40B4-BE49-F238E27FC236}">
                <a16:creationId xmlns="" xmlns:a16="http://schemas.microsoft.com/office/drawing/2014/main" id="{EF655CB5-2CEB-C249-B04D-2D1110A4769E}"/>
              </a:ext>
            </a:extLst>
          </p:cNvPr>
          <p:cNvSpPr/>
          <p:nvPr userDrawn="1"/>
        </p:nvSpPr>
        <p:spPr>
          <a:xfrm>
            <a:off x="6812641" y="4173495"/>
            <a:ext cx="2331359" cy="4234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146B96A8-CAC4-6848-8833-C77D38A899ED}"/>
              </a:ext>
            </a:extLst>
          </p:cNvPr>
          <p:cNvSpPr/>
          <p:nvPr userDrawn="1"/>
        </p:nvSpPr>
        <p:spPr>
          <a:xfrm>
            <a:off x="7383922" y="4876783"/>
            <a:ext cx="1760078" cy="524109"/>
          </a:xfrm>
          <a:prstGeom prst="rect">
            <a:avLst/>
          </a:prstGeom>
          <a:solidFill>
            <a:srgbClr val="182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6" name="Rectángulo 25">
            <a:extLst>
              <a:ext uri="{FF2B5EF4-FFF2-40B4-BE49-F238E27FC236}">
                <a16:creationId xmlns="" xmlns:a16="http://schemas.microsoft.com/office/drawing/2014/main" id="{28EF687B-5C4A-184F-BA6A-9F2633F78075}"/>
              </a:ext>
            </a:extLst>
          </p:cNvPr>
          <p:cNvSpPr/>
          <p:nvPr userDrawn="1"/>
        </p:nvSpPr>
        <p:spPr>
          <a:xfrm>
            <a:off x="6907994" y="5227473"/>
            <a:ext cx="2236006" cy="3198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7" name="Rectángulo 26">
            <a:extLst>
              <a:ext uri="{FF2B5EF4-FFF2-40B4-BE49-F238E27FC236}">
                <a16:creationId xmlns="" xmlns:a16="http://schemas.microsoft.com/office/drawing/2014/main" id="{58CC4572-67EA-E645-9277-959DC8F89769}"/>
              </a:ext>
            </a:extLst>
          </p:cNvPr>
          <p:cNvSpPr/>
          <p:nvPr userDrawn="1"/>
        </p:nvSpPr>
        <p:spPr>
          <a:xfrm>
            <a:off x="7227998" y="5464394"/>
            <a:ext cx="1916002" cy="5241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8" name="Rectángulo 27">
            <a:extLst>
              <a:ext uri="{FF2B5EF4-FFF2-40B4-BE49-F238E27FC236}">
                <a16:creationId xmlns="" xmlns:a16="http://schemas.microsoft.com/office/drawing/2014/main" id="{A5B128D5-EF9D-F240-AB10-E91F65B4DAA4}"/>
              </a:ext>
            </a:extLst>
          </p:cNvPr>
          <p:cNvSpPr/>
          <p:nvPr userDrawn="1"/>
        </p:nvSpPr>
        <p:spPr>
          <a:xfrm>
            <a:off x="7140658" y="5987272"/>
            <a:ext cx="2003342" cy="4739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9" name="Rectángulo 28">
            <a:extLst>
              <a:ext uri="{FF2B5EF4-FFF2-40B4-BE49-F238E27FC236}">
                <a16:creationId xmlns="" xmlns:a16="http://schemas.microsoft.com/office/drawing/2014/main" id="{209ED3B1-E333-0B4B-800F-A2B42A0E2DA6}"/>
              </a:ext>
            </a:extLst>
          </p:cNvPr>
          <p:cNvSpPr/>
          <p:nvPr userDrawn="1"/>
        </p:nvSpPr>
        <p:spPr>
          <a:xfrm>
            <a:off x="7437880" y="6461234"/>
            <a:ext cx="1706120" cy="400539"/>
          </a:xfrm>
          <a:prstGeom prst="rect">
            <a:avLst/>
          </a:prstGeom>
          <a:solidFill>
            <a:srgbClr val="182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3" name="CuadroTexto 32">
            <a:extLst>
              <a:ext uri="{FF2B5EF4-FFF2-40B4-BE49-F238E27FC236}">
                <a16:creationId xmlns="" xmlns:a16="http://schemas.microsoft.com/office/drawing/2014/main" id="{92B84160-EF2E-FD43-940F-DD2DA3DD8857}"/>
              </a:ext>
            </a:extLst>
          </p:cNvPr>
          <p:cNvSpPr txBox="1"/>
          <p:nvPr userDrawn="1"/>
        </p:nvSpPr>
        <p:spPr>
          <a:xfrm>
            <a:off x="6429491" y="79136"/>
            <a:ext cx="1298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>
                <a:solidFill>
                  <a:srgbClr val="182B4A"/>
                </a:solidFill>
              </a:rPr>
              <a:t>Afores</a:t>
            </a:r>
            <a:r>
              <a:rPr lang="es-ES" sz="1200" b="1" i="1" dirty="0">
                <a:solidFill>
                  <a:srgbClr val="182B4A"/>
                </a:solidFill>
              </a:rPr>
              <a:t> 5</a:t>
            </a:r>
            <a:endParaRPr lang="es-MX" sz="1200" b="1" i="1" dirty="0">
              <a:solidFill>
                <a:srgbClr val="182B4A"/>
              </a:solidFill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="" xmlns:a16="http://schemas.microsoft.com/office/drawing/2014/main" id="{104C4357-FD25-ED4B-B8EF-A404C45B8BD8}"/>
              </a:ext>
            </a:extLst>
          </p:cNvPr>
          <p:cNvSpPr txBox="1"/>
          <p:nvPr userDrawn="1"/>
        </p:nvSpPr>
        <p:spPr>
          <a:xfrm>
            <a:off x="6373931" y="506205"/>
            <a:ext cx="1466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>
                <a:solidFill>
                  <a:srgbClr val="182B4A"/>
                </a:solidFill>
              </a:rPr>
              <a:t>Bancos </a:t>
            </a:r>
            <a:r>
              <a:rPr lang="es-ES" sz="1200" b="1" i="1" dirty="0">
                <a:solidFill>
                  <a:srgbClr val="182B4A"/>
                </a:solidFill>
              </a:rPr>
              <a:t>34</a:t>
            </a:r>
            <a:endParaRPr lang="es-MX" sz="1200" b="1" i="1" dirty="0">
              <a:solidFill>
                <a:srgbClr val="182B4A"/>
              </a:solidFill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="" xmlns:a16="http://schemas.microsoft.com/office/drawing/2014/main" id="{920989EB-24F6-2741-880C-CDAF41DE7B97}"/>
              </a:ext>
            </a:extLst>
          </p:cNvPr>
          <p:cNvSpPr txBox="1"/>
          <p:nvPr userDrawn="1"/>
        </p:nvSpPr>
        <p:spPr>
          <a:xfrm>
            <a:off x="6096152" y="945437"/>
            <a:ext cx="1503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>
                <a:solidFill>
                  <a:srgbClr val="182B4A"/>
                </a:solidFill>
              </a:rPr>
              <a:t>Casas de bolsa </a:t>
            </a:r>
            <a:r>
              <a:rPr lang="es-ES" sz="1200" b="1" i="1" dirty="0">
                <a:solidFill>
                  <a:srgbClr val="182B4A"/>
                </a:solidFill>
              </a:rPr>
              <a:t>15</a:t>
            </a:r>
            <a:endParaRPr lang="es-MX" sz="1200" b="1" i="1" dirty="0">
              <a:solidFill>
                <a:srgbClr val="182B4A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="" xmlns:a16="http://schemas.microsoft.com/office/drawing/2014/main" id="{1CE7FC75-4979-1F47-ACC7-F2E221BD72AD}"/>
              </a:ext>
            </a:extLst>
          </p:cNvPr>
          <p:cNvSpPr txBox="1"/>
          <p:nvPr userDrawn="1"/>
        </p:nvSpPr>
        <p:spPr>
          <a:xfrm>
            <a:off x="6465756" y="1403501"/>
            <a:ext cx="917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>
                <a:solidFill>
                  <a:srgbClr val="182B4A"/>
                </a:solidFill>
              </a:rPr>
              <a:t>Fondos </a:t>
            </a:r>
            <a:r>
              <a:rPr lang="es-ES" sz="1200" b="1" i="1" dirty="0">
                <a:solidFill>
                  <a:srgbClr val="182B4A"/>
                </a:solidFill>
              </a:rPr>
              <a:t>244</a:t>
            </a:r>
            <a:endParaRPr lang="es-MX" sz="1200" b="1" i="1" dirty="0">
              <a:solidFill>
                <a:srgbClr val="182B4A"/>
              </a:solidFill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="" xmlns:a16="http://schemas.microsoft.com/office/drawing/2014/main" id="{7FD91329-9679-F74D-967C-DC52A51B8AE0}"/>
              </a:ext>
            </a:extLst>
          </p:cNvPr>
          <p:cNvSpPr txBox="1"/>
          <p:nvPr userDrawn="1"/>
        </p:nvSpPr>
        <p:spPr>
          <a:xfrm>
            <a:off x="5811490" y="1745007"/>
            <a:ext cx="2035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>
                <a:solidFill>
                  <a:srgbClr val="182B4A"/>
                </a:solidFill>
              </a:rPr>
              <a:t>Operadoras </a:t>
            </a:r>
            <a:r>
              <a:rPr lang="es-ES" sz="1200" b="1" i="1" dirty="0">
                <a:solidFill>
                  <a:srgbClr val="182B4A"/>
                </a:solidFill>
              </a:rPr>
              <a:t>8</a:t>
            </a:r>
            <a:endParaRPr lang="es-MX" sz="1200" b="1" i="1" dirty="0">
              <a:solidFill>
                <a:srgbClr val="182B4A"/>
              </a:solidFill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="" xmlns:a16="http://schemas.microsoft.com/office/drawing/2014/main" id="{6FD358B6-ACDB-3A4C-B956-319BBFCD6E28}"/>
              </a:ext>
            </a:extLst>
          </p:cNvPr>
          <p:cNvSpPr txBox="1"/>
          <p:nvPr userDrawn="1"/>
        </p:nvSpPr>
        <p:spPr>
          <a:xfrm>
            <a:off x="6183606" y="2095406"/>
            <a:ext cx="1323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>
                <a:solidFill>
                  <a:srgbClr val="182B4A"/>
                </a:solidFill>
              </a:rPr>
              <a:t>Aseguradoras </a:t>
            </a:r>
            <a:r>
              <a:rPr lang="es-ES" sz="1200" b="1" i="1" dirty="0">
                <a:solidFill>
                  <a:srgbClr val="182B4A"/>
                </a:solidFill>
              </a:rPr>
              <a:t>55</a:t>
            </a:r>
            <a:endParaRPr lang="es-MX" sz="1200" b="1" i="1" dirty="0">
              <a:solidFill>
                <a:srgbClr val="182B4A"/>
              </a:solidFill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="" xmlns:a16="http://schemas.microsoft.com/office/drawing/2014/main" id="{2BF25FD4-85A7-F54D-BCF5-DFD73104BF83}"/>
              </a:ext>
            </a:extLst>
          </p:cNvPr>
          <p:cNvSpPr txBox="1"/>
          <p:nvPr userDrawn="1"/>
        </p:nvSpPr>
        <p:spPr>
          <a:xfrm>
            <a:off x="6096152" y="2489204"/>
            <a:ext cx="1712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>
                <a:solidFill>
                  <a:srgbClr val="182B4A"/>
                </a:solidFill>
              </a:rPr>
              <a:t>Afianzadoras </a:t>
            </a:r>
            <a:r>
              <a:rPr lang="es-ES" sz="1200" b="1" i="1" dirty="0">
                <a:solidFill>
                  <a:srgbClr val="182B4A"/>
                </a:solidFill>
              </a:rPr>
              <a:t>8</a:t>
            </a:r>
            <a:endParaRPr lang="es-MX" sz="1200" b="1" i="1" dirty="0">
              <a:solidFill>
                <a:srgbClr val="182B4A"/>
              </a:solidFill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="" xmlns:a16="http://schemas.microsoft.com/office/drawing/2014/main" id="{93DB4844-AB15-CE44-89A7-4CB040FC403E}"/>
              </a:ext>
            </a:extLst>
          </p:cNvPr>
          <p:cNvSpPr txBox="1"/>
          <p:nvPr userDrawn="1"/>
        </p:nvSpPr>
        <p:spPr>
          <a:xfrm>
            <a:off x="5887345" y="2956118"/>
            <a:ext cx="1505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0" i="1" dirty="0">
                <a:solidFill>
                  <a:srgbClr val="182B4A"/>
                </a:solidFill>
              </a:rPr>
              <a:t>Fideicomisos</a:t>
            </a:r>
            <a:r>
              <a:rPr lang="es-ES" sz="1200" b="1" i="1" dirty="0">
                <a:solidFill>
                  <a:srgbClr val="182B4A"/>
                </a:solidFill>
              </a:rPr>
              <a:t> 54</a:t>
            </a:r>
            <a:endParaRPr lang="es-MX" sz="1200" b="1" i="1" dirty="0">
              <a:solidFill>
                <a:srgbClr val="182B4A"/>
              </a:solidFill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="" xmlns:a16="http://schemas.microsoft.com/office/drawing/2014/main" id="{83D2A1DA-8E9B-CC4B-BFEE-7905FE4F725A}"/>
              </a:ext>
            </a:extLst>
          </p:cNvPr>
          <p:cNvSpPr txBox="1"/>
          <p:nvPr userDrawn="1"/>
        </p:nvSpPr>
        <p:spPr>
          <a:xfrm>
            <a:off x="5461332" y="3348859"/>
            <a:ext cx="1575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0" i="1" dirty="0">
                <a:solidFill>
                  <a:srgbClr val="182B4A"/>
                </a:solidFill>
              </a:rPr>
              <a:t>Uniones de crédito</a:t>
            </a:r>
            <a:r>
              <a:rPr lang="es-ES" sz="1200" b="1" i="1" dirty="0">
                <a:solidFill>
                  <a:srgbClr val="182B4A"/>
                </a:solidFill>
              </a:rPr>
              <a:t> 28</a:t>
            </a:r>
            <a:endParaRPr lang="es-MX" sz="1200" b="1" i="1" dirty="0">
              <a:solidFill>
                <a:srgbClr val="182B4A"/>
              </a:solidFill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="" xmlns:a16="http://schemas.microsoft.com/office/drawing/2014/main" id="{EF08DDED-45D1-244B-9BA4-EEDD6925C3EE}"/>
              </a:ext>
            </a:extLst>
          </p:cNvPr>
          <p:cNvSpPr txBox="1"/>
          <p:nvPr userDrawn="1"/>
        </p:nvSpPr>
        <p:spPr>
          <a:xfrm>
            <a:off x="6010291" y="3803398"/>
            <a:ext cx="1367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0" i="1" dirty="0">
                <a:solidFill>
                  <a:srgbClr val="182B4A"/>
                </a:solidFill>
              </a:rPr>
              <a:t>Cajas de ahorro </a:t>
            </a:r>
            <a:r>
              <a:rPr lang="es-ES" sz="1200" b="1" i="1" dirty="0">
                <a:solidFill>
                  <a:srgbClr val="182B4A"/>
                </a:solidFill>
              </a:rPr>
              <a:t>3</a:t>
            </a:r>
            <a:endParaRPr lang="es-MX" sz="1200" b="1" i="1" dirty="0">
              <a:solidFill>
                <a:srgbClr val="182B4A"/>
              </a:solidFill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="" xmlns:a16="http://schemas.microsoft.com/office/drawing/2014/main" id="{A11C356F-4226-E148-8289-432E9A071E33}"/>
              </a:ext>
            </a:extLst>
          </p:cNvPr>
          <p:cNvSpPr txBox="1"/>
          <p:nvPr userDrawn="1"/>
        </p:nvSpPr>
        <p:spPr>
          <a:xfrm>
            <a:off x="6029301" y="4224943"/>
            <a:ext cx="1007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0" i="1" dirty="0">
                <a:solidFill>
                  <a:srgbClr val="182B4A"/>
                </a:solidFill>
              </a:rPr>
              <a:t>Otros</a:t>
            </a:r>
            <a:r>
              <a:rPr lang="es-ES" sz="1200" b="1" i="1" dirty="0">
                <a:solidFill>
                  <a:srgbClr val="182B4A"/>
                </a:solidFill>
              </a:rPr>
              <a:t> 61</a:t>
            </a:r>
            <a:endParaRPr lang="es-MX" sz="1200" b="1" i="1" dirty="0">
              <a:solidFill>
                <a:srgbClr val="182B4A"/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="" xmlns:a16="http://schemas.microsoft.com/office/drawing/2014/main" id="{0EC16A23-AADD-294E-8AA4-4CBF6D0F02E2}"/>
              </a:ext>
            </a:extLst>
          </p:cNvPr>
          <p:cNvSpPr txBox="1"/>
          <p:nvPr userDrawn="1"/>
        </p:nvSpPr>
        <p:spPr>
          <a:xfrm>
            <a:off x="6172487" y="4590820"/>
            <a:ext cx="1020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0" i="1" dirty="0">
                <a:solidFill>
                  <a:srgbClr val="182B4A"/>
                </a:solidFill>
              </a:rPr>
              <a:t>Custodios </a:t>
            </a:r>
            <a:r>
              <a:rPr lang="es-ES" sz="1200" b="1" i="1" dirty="0">
                <a:solidFill>
                  <a:srgbClr val="182B4A"/>
                </a:solidFill>
              </a:rPr>
              <a:t>2</a:t>
            </a:r>
            <a:endParaRPr lang="es-MX" sz="1200" b="1" i="1" dirty="0">
              <a:solidFill>
                <a:srgbClr val="182B4A"/>
              </a:solidFill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="" xmlns:a16="http://schemas.microsoft.com/office/drawing/2014/main" id="{BD6F1375-4C4B-6A4D-9D7F-367174A1B691}"/>
              </a:ext>
            </a:extLst>
          </p:cNvPr>
          <p:cNvSpPr txBox="1"/>
          <p:nvPr userDrawn="1"/>
        </p:nvSpPr>
        <p:spPr>
          <a:xfrm>
            <a:off x="6448564" y="4928621"/>
            <a:ext cx="929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0" i="1" dirty="0">
                <a:solidFill>
                  <a:srgbClr val="182B4A"/>
                </a:solidFill>
              </a:rPr>
              <a:t>Sofomes</a:t>
            </a:r>
            <a:r>
              <a:rPr lang="es-ES" sz="1200" b="1" i="1" dirty="0">
                <a:solidFill>
                  <a:srgbClr val="182B4A"/>
                </a:solidFill>
              </a:rPr>
              <a:t>  4</a:t>
            </a:r>
            <a:endParaRPr lang="es-MX" sz="1200" b="1" i="1" dirty="0">
              <a:solidFill>
                <a:srgbClr val="182B4A"/>
              </a:solidFill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="" xmlns:a16="http://schemas.microsoft.com/office/drawing/2014/main" id="{BC870A8A-4AC0-3749-BE50-C2653E22D97A}"/>
              </a:ext>
            </a:extLst>
          </p:cNvPr>
          <p:cNvSpPr txBox="1"/>
          <p:nvPr userDrawn="1"/>
        </p:nvSpPr>
        <p:spPr>
          <a:xfrm>
            <a:off x="6128859" y="5260321"/>
            <a:ext cx="673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0" i="1" dirty="0">
                <a:solidFill>
                  <a:srgbClr val="182B4A"/>
                </a:solidFill>
              </a:rPr>
              <a:t>Perú </a:t>
            </a:r>
            <a:r>
              <a:rPr lang="es-ES" sz="1200" b="1" i="1" dirty="0">
                <a:solidFill>
                  <a:srgbClr val="182B4A"/>
                </a:solidFill>
              </a:rPr>
              <a:t>39</a:t>
            </a:r>
            <a:endParaRPr lang="es-MX" sz="1200" b="1" i="1" dirty="0">
              <a:solidFill>
                <a:srgbClr val="182B4A"/>
              </a:solidFill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="" xmlns:a16="http://schemas.microsoft.com/office/drawing/2014/main" id="{31D60A41-6973-6243-9FFF-9CBFAAEAF390}"/>
              </a:ext>
            </a:extLst>
          </p:cNvPr>
          <p:cNvSpPr txBox="1"/>
          <p:nvPr userDrawn="1"/>
        </p:nvSpPr>
        <p:spPr>
          <a:xfrm>
            <a:off x="6342339" y="5629141"/>
            <a:ext cx="1203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0" i="1" dirty="0">
                <a:solidFill>
                  <a:srgbClr val="182B4A"/>
                </a:solidFill>
              </a:rPr>
              <a:t>Colombia </a:t>
            </a:r>
            <a:r>
              <a:rPr lang="es-ES" sz="1200" b="1" i="1" dirty="0">
                <a:solidFill>
                  <a:srgbClr val="182B4A"/>
                </a:solidFill>
              </a:rPr>
              <a:t>55</a:t>
            </a:r>
            <a:endParaRPr lang="es-MX" sz="1200" b="1" i="1" dirty="0">
              <a:solidFill>
                <a:srgbClr val="182B4A"/>
              </a:solidFill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="" xmlns:a16="http://schemas.microsoft.com/office/drawing/2014/main" id="{A212D39D-BFC3-BC4C-8EAC-DB3A97AEDE5A}"/>
              </a:ext>
            </a:extLst>
          </p:cNvPr>
          <p:cNvSpPr txBox="1"/>
          <p:nvPr userDrawn="1"/>
        </p:nvSpPr>
        <p:spPr>
          <a:xfrm>
            <a:off x="5735915" y="6084288"/>
            <a:ext cx="1401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0" i="1" dirty="0">
                <a:solidFill>
                  <a:srgbClr val="182B4A"/>
                </a:solidFill>
              </a:rPr>
              <a:t>Centroamérica </a:t>
            </a:r>
            <a:r>
              <a:rPr lang="es-ES" sz="1200" b="1" i="1" dirty="0">
                <a:solidFill>
                  <a:srgbClr val="182B4A"/>
                </a:solidFill>
              </a:rPr>
              <a:t>106</a:t>
            </a:r>
            <a:endParaRPr lang="es-MX" sz="1200" b="1" i="1" dirty="0">
              <a:solidFill>
                <a:srgbClr val="182B4A"/>
              </a:solidFill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="" xmlns:a16="http://schemas.microsoft.com/office/drawing/2014/main" id="{0B72967C-2605-7F4D-B67A-3B5DC4466052}"/>
              </a:ext>
            </a:extLst>
          </p:cNvPr>
          <p:cNvSpPr txBox="1"/>
          <p:nvPr userDrawn="1"/>
        </p:nvSpPr>
        <p:spPr>
          <a:xfrm>
            <a:off x="5695416" y="6523003"/>
            <a:ext cx="1506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0" i="1" dirty="0">
                <a:solidFill>
                  <a:srgbClr val="182B4A"/>
                </a:solidFill>
              </a:rPr>
              <a:t>Total de clientes </a:t>
            </a:r>
            <a:r>
              <a:rPr lang="es-ES" sz="1200" b="1" i="1" dirty="0">
                <a:solidFill>
                  <a:srgbClr val="182B4A"/>
                </a:solidFill>
              </a:rPr>
              <a:t>712</a:t>
            </a:r>
            <a:endParaRPr lang="es-MX" sz="1200" b="1" i="1" dirty="0">
              <a:solidFill>
                <a:srgbClr val="182B4A"/>
              </a:solidFill>
            </a:endParaRPr>
          </a:p>
        </p:txBody>
      </p:sp>
      <p:sp>
        <p:nvSpPr>
          <p:cNvPr id="50" name="Rectángulo 49">
            <a:extLst>
              <a:ext uri="{FF2B5EF4-FFF2-40B4-BE49-F238E27FC236}">
                <a16:creationId xmlns="" xmlns:a16="http://schemas.microsoft.com/office/drawing/2014/main" id="{D45EC7C6-4DF9-164F-B0DE-A20603BA225C}"/>
              </a:ext>
            </a:extLst>
          </p:cNvPr>
          <p:cNvSpPr/>
          <p:nvPr userDrawn="1"/>
        </p:nvSpPr>
        <p:spPr>
          <a:xfrm>
            <a:off x="7136999" y="4570981"/>
            <a:ext cx="2007001" cy="3428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51" name="Rectángulo 50">
            <a:extLst>
              <a:ext uri="{FF2B5EF4-FFF2-40B4-BE49-F238E27FC236}">
                <a16:creationId xmlns="" xmlns:a16="http://schemas.microsoft.com/office/drawing/2014/main" id="{DCB8009E-BAD6-EF41-B318-57481957862F}"/>
              </a:ext>
            </a:extLst>
          </p:cNvPr>
          <p:cNvSpPr/>
          <p:nvPr userDrawn="1"/>
        </p:nvSpPr>
        <p:spPr>
          <a:xfrm>
            <a:off x="7384029" y="841298"/>
            <a:ext cx="1759971" cy="524109"/>
          </a:xfrm>
          <a:prstGeom prst="rect">
            <a:avLst/>
          </a:prstGeom>
          <a:solidFill>
            <a:srgbClr val="182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70460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307B5CAA-8912-D74F-A9A4-606A5C98F9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0" t="38759" r="44511" b="20669"/>
          <a:stretch/>
        </p:blipFill>
        <p:spPr>
          <a:xfrm>
            <a:off x="4920343" y="0"/>
            <a:ext cx="4223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93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8C735A91-3DD7-E445-B6BD-EB51D068DA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6" t="18236" r="60861" b="52369"/>
          <a:stretch/>
        </p:blipFill>
        <p:spPr>
          <a:xfrm>
            <a:off x="-1" y="0"/>
            <a:ext cx="9144001" cy="820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5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8C735A91-3DD7-E445-B6BD-EB51D068DA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9" t="51425" r="70428" b="19180"/>
          <a:stretch/>
        </p:blipFill>
        <p:spPr>
          <a:xfrm>
            <a:off x="-1" y="0"/>
            <a:ext cx="9144001" cy="820004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75BA7961-7DFD-6340-9679-035A74D05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3" t="17420" r="33792" b="43625"/>
          <a:stretch/>
        </p:blipFill>
        <p:spPr>
          <a:xfrm>
            <a:off x="-1" y="0"/>
            <a:ext cx="9144001" cy="820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9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8C735A91-3DD7-E445-B6BD-EB51D068DA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" t="70522" r="69193" b="83"/>
          <a:stretch/>
        </p:blipFill>
        <p:spPr>
          <a:xfrm>
            <a:off x="-1" y="0"/>
            <a:ext cx="9144001" cy="820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7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FB64-DFA4-3F4D-99AD-C909E36AE857}" type="datetimeFigureOut">
              <a:rPr lang="es-MX" smtClean="0"/>
              <a:pPr/>
              <a:t>02/09/24</a:t>
            </a:fld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B7871172-1E8F-E447-823D-953EDFF13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30" t="15099" r="-129" b="17552"/>
          <a:stretch/>
        </p:blipFill>
        <p:spPr>
          <a:xfrm>
            <a:off x="-20187" y="0"/>
            <a:ext cx="3949246" cy="6858000"/>
          </a:xfrm>
          <a:prstGeom prst="rect">
            <a:avLst/>
          </a:prstGeom>
        </p:spPr>
      </p:pic>
      <p:sp>
        <p:nvSpPr>
          <p:cNvPr id="9" name="2 Subtítulo">
            <a:extLst>
              <a:ext uri="{FF2B5EF4-FFF2-40B4-BE49-F238E27FC236}">
                <a16:creationId xmlns="" xmlns:a16="http://schemas.microsoft.com/office/drawing/2014/main" id="{F32AA77B-E208-604E-80B9-15571E0AB120}"/>
              </a:ext>
            </a:extLst>
          </p:cNvPr>
          <p:cNvSpPr txBox="1">
            <a:spLocks/>
          </p:cNvSpPr>
          <p:nvPr userDrawn="1"/>
        </p:nvSpPr>
        <p:spPr>
          <a:xfrm>
            <a:off x="2809553" y="2289448"/>
            <a:ext cx="5615824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s-ES" dirty="0">
              <a:solidFill>
                <a:srgbClr val="182B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72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DFB64-DFA4-3F4D-99AD-C909E36AE857}" type="datetimeFigureOut">
              <a:rPr lang="es-MX" smtClean="0"/>
              <a:pPr/>
              <a:t>02/09/24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67B78-9228-7B4B-A5B8-5EC71306ECC8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10" name="Title Placeholder 1">
            <a:extLst>
              <a:ext uri="{FF2B5EF4-FFF2-40B4-BE49-F238E27FC236}">
                <a16:creationId xmlns="" xmlns:a16="http://schemas.microsoft.com/office/drawing/2014/main" id="{F3D99C35-75F2-D64B-9079-F59409292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303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2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62" r:id="rId3"/>
    <p:sldLayoutId id="2147483672" r:id="rId4"/>
    <p:sldLayoutId id="2147483673" r:id="rId5"/>
    <p:sldLayoutId id="2147483663" r:id="rId6"/>
    <p:sldLayoutId id="2147483679" r:id="rId7"/>
    <p:sldLayoutId id="2147483680" r:id="rId8"/>
    <p:sldLayoutId id="2147483664" r:id="rId9"/>
    <p:sldLayoutId id="2147483677" r:id="rId10"/>
    <p:sldLayoutId id="2147483665" r:id="rId11"/>
    <p:sldLayoutId id="2147483675" r:id="rId12"/>
    <p:sldLayoutId id="2147483666" r:id="rId13"/>
    <p:sldLayoutId id="2147483674" r:id="rId14"/>
    <p:sldLayoutId id="2147483676" r:id="rId15"/>
    <p:sldLayoutId id="2147483668" r:id="rId16"/>
    <p:sldLayoutId id="2147483669" r:id="rId17"/>
    <p:sldLayoutId id="2147483670" r:id="rId18"/>
    <p:sldLayoutId id="214748367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82B4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82B4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82B4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82B4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82B4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CBD6E06F-AD13-7047-A475-1BD5F25F8490}"/>
              </a:ext>
            </a:extLst>
          </p:cNvPr>
          <p:cNvSpPr txBox="1"/>
          <p:nvPr/>
        </p:nvSpPr>
        <p:spPr>
          <a:xfrm>
            <a:off x="537442" y="5466366"/>
            <a:ext cx="6100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182B4A"/>
                </a:solidFill>
                <a:latin typeface="Century Gothic"/>
                <a:cs typeface="Century Gothic"/>
              </a:rPr>
              <a:t>Valor razonable de inversiones en valores</a:t>
            </a:r>
            <a:endParaRPr lang="es-MX" sz="2800" b="1" dirty="0">
              <a:solidFill>
                <a:srgbClr val="182B4A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75481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Lucida Sans   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  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  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  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 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9pPr>
          </a:lstStyle>
          <a:p>
            <a:pPr eaLnBrk="1" hangingPunct="1"/>
            <a:fld id="{C2ACFD14-6C8A-42BF-88E8-0F39642F2257}" type="slidenum">
              <a:rPr lang="es-MX" sz="1000" smtClean="0">
                <a:latin typeface="Century Gothic"/>
                <a:cs typeface="Century Gothic"/>
              </a:rPr>
              <a:pPr eaLnBrk="1" hangingPunct="1"/>
              <a:t>10</a:t>
            </a:fld>
            <a:endParaRPr lang="es-MX" sz="1000" smtClean="0">
              <a:latin typeface="Century Gothic"/>
              <a:cs typeface="Century Gothic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0104FE46-E66A-4D0B-8C7E-79BF8E2CC3AB}"/>
              </a:ext>
            </a:extLst>
          </p:cNvPr>
          <p:cNvSpPr txBox="1">
            <a:spLocks/>
          </p:cNvSpPr>
          <p:nvPr/>
        </p:nvSpPr>
        <p:spPr bwMode="auto">
          <a:xfrm>
            <a:off x="374848" y="105273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dirty="0" err="1">
                <a:latin typeface="Century Gothic"/>
                <a:cs typeface="Century Gothic"/>
              </a:rPr>
              <a:t>Metodologia</a:t>
            </a:r>
            <a:r>
              <a:rPr lang="en-US" sz="2800" dirty="0">
                <a:latin typeface="Century Gothic"/>
                <a:cs typeface="Century Gothic"/>
              </a:rPr>
              <a:t> </a:t>
            </a:r>
            <a:r>
              <a:rPr lang="en-US" sz="2800" dirty="0" smtClean="0">
                <a:latin typeface="Century Gothic"/>
                <a:cs typeface="Century Gothic"/>
              </a:rPr>
              <a:t>del </a:t>
            </a:r>
            <a:r>
              <a:rPr lang="en-US" sz="2800" dirty="0" err="1" smtClean="0">
                <a:latin typeface="Century Gothic"/>
                <a:cs typeface="Century Gothic"/>
              </a:rPr>
              <a:t>proveedor</a:t>
            </a:r>
            <a:r>
              <a:rPr lang="en-US" sz="2800" dirty="0" smtClean="0">
                <a:latin typeface="Century Gothic"/>
                <a:cs typeface="Century Gothic"/>
              </a:rPr>
              <a:t> </a:t>
            </a:r>
            <a:r>
              <a:rPr lang="en-US" sz="2800" dirty="0">
                <a:latin typeface="Century Gothic"/>
                <a:cs typeface="Century Gothic"/>
              </a:rPr>
              <a:t>de </a:t>
            </a:r>
            <a:r>
              <a:rPr lang="en-US" sz="2800" dirty="0" err="1" smtClean="0">
                <a:latin typeface="Century Gothic"/>
                <a:cs typeface="Century Gothic"/>
              </a:rPr>
              <a:t>precios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5B146406-E591-47B6-840D-12CBD6F7B74C}"/>
              </a:ext>
            </a:extLst>
          </p:cNvPr>
          <p:cNvSpPr txBox="1">
            <a:spLocks/>
          </p:cNvSpPr>
          <p:nvPr/>
        </p:nvSpPr>
        <p:spPr bwMode="auto">
          <a:xfrm>
            <a:off x="395536" y="2332885"/>
            <a:ext cx="8174732" cy="376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Para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todos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y 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cada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uno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de los 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grupos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, 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familias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o 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instrumentos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en lo individual, a 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continuación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se describe el 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procedimiento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metodológico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general 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utilizado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: </a:t>
            </a:r>
          </a:p>
          <a:p>
            <a:pPr algn="l"/>
            <a:endParaRPr lang="en-US" sz="1600" dirty="0" smtClean="0">
              <a:solidFill>
                <a:srgbClr val="000000"/>
              </a:solidFill>
              <a:latin typeface="Century Gothic"/>
              <a:ea typeface="+mn-lt"/>
              <a:cs typeface="Century Gothic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1600" dirty="0" err="1" smtClean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Subastas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primarias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</a:t>
            </a:r>
          </a:p>
          <a:p>
            <a:pPr marL="285750" indent="-285750" algn="l">
              <a:buFont typeface="Arial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Subastas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secundarias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</a:t>
            </a:r>
          </a:p>
          <a:p>
            <a:pPr marL="285750" indent="-285750" algn="l">
              <a:buFont typeface="Arial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Hechos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de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mercado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secundario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</a:t>
            </a:r>
          </a:p>
          <a:p>
            <a:pPr marL="285750" indent="-285750" algn="l">
              <a:buFont typeface="Arial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Posturas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de 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compra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o de 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venta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</a:t>
            </a:r>
          </a:p>
          <a:p>
            <a:pPr marL="285750" indent="-285750" algn="l">
              <a:buFont typeface="Arial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Encuestas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de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mercado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</a:t>
            </a:r>
            <a:endParaRPr lang="en-US" sz="1600" dirty="0" smtClean="0">
              <a:solidFill>
                <a:srgbClr val="000000"/>
              </a:solidFill>
              <a:latin typeface="Century Gothic"/>
              <a:ea typeface="+mn-lt"/>
              <a:cs typeface="Century Gothic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1600" dirty="0" err="1" smtClean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Calificaciones</a:t>
            </a:r>
            <a:r>
              <a:rPr lang="en-US" sz="1600" dirty="0" smtClean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crediticias</a:t>
            </a:r>
            <a:endParaRPr lang="en-US" sz="1600" dirty="0">
              <a:solidFill>
                <a:srgbClr val="000000"/>
              </a:solidFill>
              <a:latin typeface="Century Gothic"/>
              <a:ea typeface="+mn-lt"/>
              <a:cs typeface="Century Gothic"/>
            </a:endParaRPr>
          </a:p>
          <a:p>
            <a:pPr marL="285750" indent="-285750" algn="l">
              <a:buFont typeface="Arial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Modelos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téoricos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o 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aplicación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de 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niveles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mínimos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</a:t>
            </a:r>
          </a:p>
          <a:p>
            <a:pPr marL="285750" indent="-285750" algn="l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A 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falta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de 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información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se 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podrán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aplicar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encuestas</a:t>
            </a:r>
            <a:r>
              <a:rPr lang="en-US" sz="1600" dirty="0" smtClean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, o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niveles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de 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cotas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mínimas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u 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otros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criterios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que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permitan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reflejar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</a:t>
            </a:r>
            <a:r>
              <a:rPr lang="en-US" sz="1600" dirty="0" smtClean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de la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mejor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manera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las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condiciones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reales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del 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mercado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de 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acuerdo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a los 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procedimientos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establecidos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por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el 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comité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de 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precios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.</a:t>
            </a:r>
          </a:p>
          <a:p>
            <a:pPr algn="l"/>
            <a:endParaRPr lang="en-US" sz="1600" dirty="0">
              <a:solidFill>
                <a:srgbClr val="000000"/>
              </a:solidFill>
              <a:latin typeface="Century Gothic"/>
              <a:ea typeface="+mn-lt"/>
              <a:cs typeface="Century Gothic"/>
            </a:endParaRPr>
          </a:p>
          <a:p>
            <a:pPr marL="285750" indent="-285750" algn="l">
              <a:buFont typeface="Arial"/>
              <a:buChar char="•"/>
            </a:pPr>
            <a:endParaRPr lang="en-US" sz="1800" dirty="0" smtClean="0">
              <a:solidFill>
                <a:srgbClr val="000000"/>
              </a:solidFill>
              <a:latin typeface="Century Gothic"/>
              <a:ea typeface="+mn-lt"/>
              <a:cs typeface="Century Gothic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54217" y="116025"/>
            <a:ext cx="7886700" cy="1325563"/>
          </a:xfrm>
        </p:spPr>
        <p:txBody>
          <a:bodyPr>
            <a:normAutofit/>
          </a:bodyPr>
          <a:lstStyle/>
          <a:p>
            <a:r>
              <a:rPr lang="es-MX" b="0" dirty="0" smtClean="0">
                <a:latin typeface="Century Gothic"/>
                <a:cs typeface="Century Gothic"/>
              </a:rPr>
              <a:t>Proveedor de Precios</a:t>
            </a:r>
            <a:endParaRPr lang="es-MX" sz="1800" b="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228488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Lucida Sans   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  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  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  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 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9pPr>
          </a:lstStyle>
          <a:p>
            <a:pPr eaLnBrk="1" hangingPunct="1"/>
            <a:fld id="{C2ACFD14-6C8A-42BF-88E8-0F39642F2257}" type="slidenum">
              <a:rPr lang="es-MX" sz="1000" smtClean="0">
                <a:latin typeface="Century Gothic"/>
                <a:cs typeface="Century Gothic"/>
              </a:rPr>
              <a:pPr eaLnBrk="1" hangingPunct="1"/>
              <a:t>11</a:t>
            </a:fld>
            <a:endParaRPr lang="es-MX" sz="1000" smtClean="0">
              <a:latin typeface="Century Gothic"/>
              <a:cs typeface="Century Gothic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0104FE46-E66A-4D0B-8C7E-79BF8E2CC3AB}"/>
              </a:ext>
            </a:extLst>
          </p:cNvPr>
          <p:cNvSpPr txBox="1">
            <a:spLocks/>
          </p:cNvSpPr>
          <p:nvPr/>
        </p:nvSpPr>
        <p:spPr bwMode="auto">
          <a:xfrm>
            <a:off x="374848" y="105273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dirty="0" err="1">
                <a:latin typeface="Century Gothic"/>
                <a:cs typeface="Century Gothic"/>
              </a:rPr>
              <a:t>Deterioro</a:t>
            </a:r>
            <a:r>
              <a:rPr lang="en-US" sz="2800" dirty="0">
                <a:latin typeface="Century Gothic"/>
                <a:cs typeface="Century Gothic"/>
              </a:rPr>
              <a:t> del </a:t>
            </a:r>
            <a:r>
              <a:rPr lang="en-US" sz="2800" dirty="0" smtClean="0">
                <a:latin typeface="Century Gothic"/>
                <a:cs typeface="Century Gothic"/>
              </a:rPr>
              <a:t>valor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5B146406-E591-47B6-840D-12CBD6F7B74C}"/>
              </a:ext>
            </a:extLst>
          </p:cNvPr>
          <p:cNvSpPr txBox="1">
            <a:spLocks/>
          </p:cNvSpPr>
          <p:nvPr/>
        </p:nvSpPr>
        <p:spPr bwMode="auto">
          <a:xfrm>
            <a:off x="395536" y="2332885"/>
            <a:ext cx="8174732" cy="376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/>
              <a:buChar char="•"/>
            </a:pPr>
            <a:endParaRPr lang="es-ES" sz="2000" dirty="0" smtClean="0">
              <a:solidFill>
                <a:srgbClr val="000000"/>
              </a:solidFill>
              <a:latin typeface="Century Gothic"/>
              <a:ea typeface="+mn-lt"/>
              <a:cs typeface="Century Gothic"/>
            </a:endParaRPr>
          </a:p>
          <a:p>
            <a:pPr marL="342900" indent="-342900" algn="l">
              <a:buFont typeface="Arial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Por </a:t>
            </a:r>
            <a:r>
              <a:rPr lang="es-ES" sz="20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incumplimiento en el pago de </a:t>
            </a:r>
            <a:r>
              <a:rPr lang="es-ES" sz="2000" dirty="0" smtClean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cupones o nominal</a:t>
            </a:r>
            <a:endParaRPr lang="es-ES" sz="2000" dirty="0">
              <a:solidFill>
                <a:srgbClr val="000000"/>
              </a:solidFill>
              <a:latin typeface="Century Gothic"/>
              <a:ea typeface="+mn-lt"/>
              <a:cs typeface="Century Gothic"/>
            </a:endParaRPr>
          </a:p>
          <a:p>
            <a:pPr algn="l"/>
            <a:endParaRPr lang="es-ES" sz="2000" dirty="0">
              <a:solidFill>
                <a:srgbClr val="000000"/>
              </a:solidFill>
              <a:latin typeface="Century Gothic"/>
              <a:ea typeface="+mn-lt"/>
              <a:cs typeface="Century Gothic"/>
            </a:endParaRPr>
          </a:p>
          <a:p>
            <a:pPr marL="342900" indent="-342900" algn="l">
              <a:buFont typeface="Arial"/>
              <a:buChar char="•"/>
            </a:pPr>
            <a:r>
              <a:rPr lang="es-ES" sz="20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Por degradación de calificación </a:t>
            </a:r>
            <a:r>
              <a:rPr lang="es-ES" sz="2000" dirty="0" smtClean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crediticia</a:t>
            </a:r>
          </a:p>
          <a:p>
            <a:pPr marL="342900" indent="-342900" algn="l">
              <a:buFont typeface="Arial"/>
              <a:buChar char="•"/>
            </a:pPr>
            <a:endParaRPr lang="es-ES" sz="2000" dirty="0">
              <a:solidFill>
                <a:srgbClr val="000000"/>
              </a:solidFill>
              <a:latin typeface="Century Gothic"/>
              <a:ea typeface="+mn-lt"/>
              <a:cs typeface="Century Gothic"/>
            </a:endParaRPr>
          </a:p>
          <a:p>
            <a:pPr marL="342900" indent="-342900" algn="l">
              <a:buFont typeface="Arial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Temporal</a:t>
            </a:r>
          </a:p>
          <a:p>
            <a:pPr marL="342900" indent="-342900" algn="l">
              <a:buFont typeface="Arial"/>
              <a:buChar char="•"/>
            </a:pPr>
            <a:endParaRPr lang="es-ES" sz="2000" dirty="0">
              <a:solidFill>
                <a:srgbClr val="000000"/>
              </a:solidFill>
              <a:latin typeface="Century Gothic"/>
              <a:ea typeface="+mn-lt"/>
              <a:cs typeface="Century Gothic"/>
            </a:endParaRPr>
          </a:p>
          <a:p>
            <a:pPr marL="342900" indent="-342900" algn="l">
              <a:buFont typeface="Arial"/>
              <a:buChar char="•"/>
            </a:pPr>
            <a:r>
              <a:rPr lang="es-ES" sz="2000" dirty="0" smtClean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Permanente</a:t>
            </a:r>
            <a:endParaRPr lang="es-ES" sz="2000" dirty="0">
              <a:solidFill>
                <a:srgbClr val="000000"/>
              </a:solidFill>
              <a:latin typeface="Century Gothic"/>
              <a:ea typeface="+mn-lt"/>
              <a:cs typeface="Century Gothic"/>
            </a:endParaRP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654217" y="116025"/>
            <a:ext cx="7886700" cy="1325563"/>
          </a:xfrm>
        </p:spPr>
        <p:txBody>
          <a:bodyPr>
            <a:normAutofit/>
          </a:bodyPr>
          <a:lstStyle/>
          <a:p>
            <a:r>
              <a:rPr lang="es-MX" b="0" dirty="0" smtClean="0">
                <a:latin typeface="Century Gothic"/>
                <a:cs typeface="Century Gothic"/>
              </a:rPr>
              <a:t>Proveedor de Precios</a:t>
            </a:r>
            <a:endParaRPr lang="es-MX" sz="1800" b="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897521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Lucida Sans   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  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  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  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 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9pPr>
          </a:lstStyle>
          <a:p>
            <a:pPr eaLnBrk="1" hangingPunct="1"/>
            <a:fld id="{C2ACFD14-6C8A-42BF-88E8-0F39642F2257}" type="slidenum">
              <a:rPr lang="es-MX" sz="1000" smtClean="0">
                <a:latin typeface="Century Gothic"/>
                <a:cs typeface="Century Gothic"/>
              </a:rPr>
              <a:pPr eaLnBrk="1" hangingPunct="1"/>
              <a:t>12</a:t>
            </a:fld>
            <a:endParaRPr lang="es-MX" sz="1000" smtClean="0">
              <a:latin typeface="Century Gothic"/>
              <a:cs typeface="Century Gothic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0104FE46-E66A-4D0B-8C7E-79BF8E2CC3AB}"/>
              </a:ext>
            </a:extLst>
          </p:cNvPr>
          <p:cNvSpPr txBox="1">
            <a:spLocks/>
          </p:cNvSpPr>
          <p:nvPr/>
        </p:nvSpPr>
        <p:spPr bwMode="auto">
          <a:xfrm>
            <a:off x="374848" y="105273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dirty="0" err="1">
                <a:latin typeface="Century Gothic"/>
                <a:cs typeface="Century Gothic"/>
              </a:rPr>
              <a:t>Impugnaciones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5B146406-E591-47B6-840D-12CBD6F7B74C}"/>
              </a:ext>
            </a:extLst>
          </p:cNvPr>
          <p:cNvSpPr txBox="1">
            <a:spLocks/>
          </p:cNvSpPr>
          <p:nvPr/>
        </p:nvSpPr>
        <p:spPr bwMode="auto">
          <a:xfrm>
            <a:off x="395536" y="2332885"/>
            <a:ext cx="8174732" cy="376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</a:t>
            </a:r>
            <a:endParaRPr lang="en-US" sz="1400" dirty="0">
              <a:solidFill>
                <a:srgbClr val="000000"/>
              </a:solidFill>
              <a:latin typeface="Century Gothic"/>
              <a:ea typeface="+mn-lt"/>
              <a:cs typeface="Century Gothic"/>
            </a:endParaRPr>
          </a:p>
          <a:p>
            <a:pPr algn="l"/>
            <a:r>
              <a:rPr lang="en-US" sz="20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Es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derecho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de </a:t>
            </a:r>
            <a:r>
              <a:rPr lang="en-US" sz="2000" dirty="0" smtClean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los </a:t>
            </a:r>
            <a:r>
              <a:rPr lang="en-US" sz="20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clientes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realizar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impugnaciones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sobre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los </a:t>
            </a:r>
            <a:r>
              <a:rPr lang="en-US" sz="20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precios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que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el </a:t>
            </a:r>
            <a:r>
              <a:rPr lang="en-US" sz="2000" dirty="0" err="1" smtClean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proveedor</a:t>
            </a:r>
            <a:r>
              <a:rPr lang="en-US" sz="2000" dirty="0" smtClean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de </a:t>
            </a:r>
            <a:r>
              <a:rPr lang="en-US" sz="2000" dirty="0" err="1" smtClean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precios</a:t>
            </a:r>
            <a:r>
              <a:rPr lang="en-US" sz="2000" dirty="0" smtClean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genera y </a:t>
            </a:r>
            <a:r>
              <a:rPr lang="en-US" sz="20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difunde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manera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diaria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Por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ello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se </a:t>
            </a:r>
            <a:r>
              <a:rPr lang="en-US" sz="20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establece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el </a:t>
            </a:r>
            <a:r>
              <a:rPr lang="en-US" sz="20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siguiente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procedimiento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que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describe </a:t>
            </a:r>
            <a:r>
              <a:rPr lang="en-US" sz="20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las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tareas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que</a:t>
            </a:r>
            <a:r>
              <a:rPr lang="en-US" sz="2000" dirty="0" smtClean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el </a:t>
            </a:r>
            <a:r>
              <a:rPr lang="en-US" sz="20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proveedor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precios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deberá</a:t>
            </a:r>
            <a:r>
              <a:rPr lang="en-US" sz="2000" dirty="0" smtClean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de </a:t>
            </a:r>
            <a:r>
              <a:rPr lang="en-US" sz="20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llevar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cabo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tanto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manera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interna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como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externa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para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registrar y </a:t>
            </a:r>
            <a:r>
              <a:rPr lang="en-US" sz="20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reportar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estas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impugnaciones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en </a:t>
            </a:r>
            <a:r>
              <a:rPr lang="en-US" sz="20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manera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clara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y </a:t>
            </a:r>
            <a:r>
              <a:rPr lang="en-US" sz="20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oportuna</a:t>
            </a:r>
            <a:r>
              <a:rPr lang="en-US" sz="20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.</a:t>
            </a:r>
          </a:p>
          <a:p>
            <a:pPr algn="l"/>
            <a:endParaRPr lang="en-US" sz="1400" dirty="0">
              <a:solidFill>
                <a:srgbClr val="000000"/>
              </a:solidFill>
              <a:latin typeface="Century Gothic"/>
              <a:ea typeface="+mn-lt"/>
              <a:cs typeface="Century Gothic"/>
            </a:endParaRPr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654217" y="116025"/>
            <a:ext cx="7886700" cy="1325563"/>
          </a:xfrm>
        </p:spPr>
        <p:txBody>
          <a:bodyPr>
            <a:normAutofit/>
          </a:bodyPr>
          <a:lstStyle/>
          <a:p>
            <a:r>
              <a:rPr lang="es-MX" b="0" dirty="0" smtClean="0">
                <a:latin typeface="Century Gothic"/>
                <a:cs typeface="Century Gothic"/>
              </a:rPr>
              <a:t>Proveedor de Precios</a:t>
            </a:r>
            <a:endParaRPr lang="es-MX" sz="1800" b="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971352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Lucida Sans   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  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  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  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 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9pPr>
          </a:lstStyle>
          <a:p>
            <a:pPr eaLnBrk="1" hangingPunct="1"/>
            <a:fld id="{C2ACFD14-6C8A-42BF-88E8-0F39642F2257}" type="slidenum">
              <a:rPr lang="es-MX" sz="1000" smtClean="0">
                <a:latin typeface="Century Gothic"/>
                <a:cs typeface="Century Gothic"/>
              </a:rPr>
              <a:pPr eaLnBrk="1" hangingPunct="1"/>
              <a:t>13</a:t>
            </a:fld>
            <a:endParaRPr lang="es-MX" sz="1000" smtClean="0">
              <a:latin typeface="Century Gothic"/>
              <a:cs typeface="Century Gothic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12601" y="1628800"/>
            <a:ext cx="7919839" cy="453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33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Lucida Sans   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  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  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  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 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s-MX" sz="1600" b="1" dirty="0" smtClean="0">
                <a:latin typeface="Century Gothic" pitchFamily="34" charset="0"/>
              </a:rPr>
              <a:t>Mejores prácticas</a:t>
            </a:r>
            <a:endParaRPr lang="es-MX" sz="1600" b="1" dirty="0">
              <a:latin typeface="Century Gothic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endParaRPr lang="es-MX" sz="1200" dirty="0">
              <a:latin typeface="Century Gothic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endParaRPr lang="es-MX" sz="1200" dirty="0">
              <a:latin typeface="Century Gothic" pitchFamily="34" charset="0"/>
            </a:endParaRPr>
          </a:p>
          <a:p>
            <a:pPr marL="171450" indent="-171450" eaLnBrk="1" hangingPunct="1">
              <a:lnSpc>
                <a:spcPct val="130000"/>
              </a:lnSpc>
              <a:spcBef>
                <a:spcPct val="50000"/>
              </a:spcBef>
              <a:buFont typeface="Arial"/>
              <a:buChar char="•"/>
            </a:pPr>
            <a:endParaRPr lang="es-MX" sz="1200" dirty="0" smtClean="0">
              <a:latin typeface="Century Gothic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endParaRPr lang="es-MX" sz="1200" dirty="0">
              <a:latin typeface="Century Gothic" pitchFamily="34" charset="0"/>
            </a:endParaRPr>
          </a:p>
          <a:p>
            <a:pPr marL="171450" indent="-171450" eaLnBrk="1" hangingPunct="1">
              <a:lnSpc>
                <a:spcPct val="130000"/>
              </a:lnSpc>
              <a:spcBef>
                <a:spcPct val="50000"/>
              </a:spcBef>
              <a:buFont typeface="Arial"/>
              <a:buChar char="•"/>
            </a:pPr>
            <a:endParaRPr lang="es-MX" sz="1200" dirty="0" smtClean="0">
              <a:latin typeface="Century Gothic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endParaRPr lang="es-MX" sz="1200" dirty="0">
              <a:latin typeface="Century Gothic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endParaRPr lang="es-MX" sz="1200" dirty="0" smtClean="0">
              <a:latin typeface="Century Gothic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endParaRPr lang="es-MX" sz="1200" dirty="0">
              <a:latin typeface="Century Gothic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endParaRPr lang="es-MX" sz="1200" dirty="0" smtClean="0">
              <a:latin typeface="Century Gothic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endParaRPr lang="es-MX" sz="1200" dirty="0">
              <a:latin typeface="Century Gothic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endParaRPr lang="es-MX" sz="1200" dirty="0" smtClean="0">
              <a:latin typeface="Century Gothic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endParaRPr lang="es-MX" sz="1200" dirty="0">
              <a:latin typeface="Century Gothic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endParaRPr lang="es-MX" sz="1100" dirty="0" smtClean="0">
              <a:latin typeface="Century Gothic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742386988"/>
              </p:ext>
            </p:extLst>
          </p:nvPr>
        </p:nvGraphicFramePr>
        <p:xfrm>
          <a:off x="1403648" y="25649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54217" y="116025"/>
            <a:ext cx="7886700" cy="1325563"/>
          </a:xfrm>
        </p:spPr>
        <p:txBody>
          <a:bodyPr>
            <a:normAutofit/>
          </a:bodyPr>
          <a:lstStyle/>
          <a:p>
            <a:r>
              <a:rPr lang="es-MX" sz="1600" b="0" dirty="0" smtClean="0">
                <a:latin typeface="Century Gothic"/>
                <a:cs typeface="Century Gothic"/>
              </a:rPr>
              <a:t>Infraestructura </a:t>
            </a:r>
            <a:r>
              <a:rPr lang="es-MX" sz="1600" b="0" dirty="0" smtClean="0">
                <a:latin typeface="Century Gothic"/>
                <a:cs typeface="Century Gothic"/>
              </a:rPr>
              <a:t>necesaria para cumplir con las normas contables</a:t>
            </a:r>
            <a:r>
              <a:rPr lang="es-MX" sz="1500" b="0" dirty="0" smtClean="0">
                <a:latin typeface="Century Gothic"/>
                <a:cs typeface="Century Gothic"/>
              </a:rPr>
              <a:t/>
            </a:r>
            <a:br>
              <a:rPr lang="es-MX" sz="1500" b="0" dirty="0" smtClean="0">
                <a:latin typeface="Century Gothic"/>
                <a:cs typeface="Century Gothic"/>
              </a:rPr>
            </a:br>
            <a:endParaRPr lang="es-MX" sz="1500" b="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062061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Lucida Sans   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  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  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  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 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9pPr>
          </a:lstStyle>
          <a:p>
            <a:pPr eaLnBrk="1" hangingPunct="1"/>
            <a:fld id="{C2ACFD14-6C8A-42BF-88E8-0F39642F2257}" type="slidenum">
              <a:rPr lang="es-MX" sz="1000" smtClean="0">
                <a:latin typeface="Century Gothic"/>
                <a:cs typeface="Century Gothic"/>
              </a:rPr>
              <a:pPr eaLnBrk="1" hangingPunct="1"/>
              <a:t>14</a:t>
            </a:fld>
            <a:endParaRPr lang="es-MX" sz="1000" dirty="0" smtClean="0">
              <a:latin typeface="Century Gothic"/>
              <a:cs typeface="Century Gothic"/>
            </a:endParaRP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654217" y="116025"/>
            <a:ext cx="7886700" cy="1325563"/>
          </a:xfrm>
        </p:spPr>
        <p:txBody>
          <a:bodyPr>
            <a:normAutofit/>
          </a:bodyPr>
          <a:lstStyle/>
          <a:p>
            <a:r>
              <a:rPr lang="es-MX" sz="1600" b="0" dirty="0" smtClean="0">
                <a:latin typeface="Century Gothic"/>
                <a:cs typeface="Century Gothic"/>
              </a:rPr>
              <a:t>Infraestructura </a:t>
            </a:r>
            <a:r>
              <a:rPr lang="es-MX" sz="1600" b="0" dirty="0" smtClean="0">
                <a:latin typeface="Century Gothic"/>
                <a:cs typeface="Century Gothic"/>
              </a:rPr>
              <a:t>necesaria para cumplir con las normas contables</a:t>
            </a:r>
            <a:r>
              <a:rPr lang="es-MX" sz="1500" b="0" dirty="0" smtClean="0">
                <a:latin typeface="Century Gothic"/>
                <a:cs typeface="Century Gothic"/>
              </a:rPr>
              <a:t/>
            </a:r>
            <a:br>
              <a:rPr lang="es-MX" sz="1500" b="0" dirty="0" smtClean="0">
                <a:latin typeface="Century Gothic"/>
                <a:cs typeface="Century Gothic"/>
              </a:rPr>
            </a:br>
            <a:endParaRPr lang="es-MX" sz="1500" b="0" dirty="0">
              <a:latin typeface="Century Gothic"/>
              <a:cs typeface="Century Gothic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9727371"/>
              </p:ext>
            </p:extLst>
          </p:nvPr>
        </p:nvGraphicFramePr>
        <p:xfrm>
          <a:off x="777204" y="1396999"/>
          <a:ext cx="7525614" cy="5047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18985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Lucida Sans   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  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  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  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 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9pPr>
          </a:lstStyle>
          <a:p>
            <a:pPr eaLnBrk="1" hangingPunct="1"/>
            <a:fld id="{C2ACFD14-6C8A-42BF-88E8-0F39642F2257}" type="slidenum">
              <a:rPr lang="es-MX" sz="1000" smtClean="0">
                <a:latin typeface="Century Gothic"/>
                <a:cs typeface="Century Gothic"/>
              </a:rPr>
              <a:pPr eaLnBrk="1" hangingPunct="1"/>
              <a:t>15</a:t>
            </a:fld>
            <a:endParaRPr lang="es-MX" sz="1000" smtClean="0">
              <a:latin typeface="Century Gothic"/>
              <a:cs typeface="Century Gothic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20590792"/>
              </p:ext>
            </p:extLst>
          </p:nvPr>
        </p:nvGraphicFramePr>
        <p:xfrm>
          <a:off x="179512" y="2060848"/>
          <a:ext cx="878497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654217" y="116025"/>
            <a:ext cx="7886700" cy="1325563"/>
          </a:xfrm>
        </p:spPr>
        <p:txBody>
          <a:bodyPr>
            <a:normAutofit/>
          </a:bodyPr>
          <a:lstStyle/>
          <a:p>
            <a:r>
              <a:rPr lang="es-MX" sz="1600" b="0" dirty="0" smtClean="0">
                <a:latin typeface="Century Gothic"/>
                <a:cs typeface="Century Gothic"/>
              </a:rPr>
              <a:t>Infraestructura </a:t>
            </a:r>
            <a:r>
              <a:rPr lang="es-MX" sz="1600" b="0" dirty="0" smtClean="0">
                <a:latin typeface="Century Gothic"/>
                <a:cs typeface="Century Gothic"/>
              </a:rPr>
              <a:t>necesaria para cumplir con las normas contables</a:t>
            </a:r>
            <a:r>
              <a:rPr lang="es-MX" sz="1500" b="0" dirty="0" smtClean="0">
                <a:latin typeface="Century Gothic"/>
                <a:cs typeface="Century Gothic"/>
              </a:rPr>
              <a:t/>
            </a:r>
            <a:br>
              <a:rPr lang="es-MX" sz="1500" b="0" dirty="0" smtClean="0">
                <a:latin typeface="Century Gothic"/>
                <a:cs typeface="Century Gothic"/>
              </a:rPr>
            </a:br>
            <a:endParaRPr lang="es-MX" sz="1500" b="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062061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>
          <a:xfrm>
            <a:off x="3075709" y="2013387"/>
            <a:ext cx="5465208" cy="1325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z="4000" dirty="0" smtClean="0">
                <a:latin typeface="Century Gothic"/>
                <a:cs typeface="Century Gothic"/>
              </a:rPr>
              <a:t>Conclusiones</a:t>
            </a:r>
            <a:endParaRPr lang="es-ES_tradnl" sz="4000" dirty="0">
              <a:latin typeface="Century Gothic"/>
              <a:cs typeface="Century Gothic"/>
            </a:endParaRPr>
          </a:p>
        </p:txBody>
      </p:sp>
      <p:sp>
        <p:nvSpPr>
          <p:cNvPr id="4098" name="AutoShape 2" descr="Resultado de imagen de logo cenc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00" name="AutoShape 4" descr="Resultado de imagen de logo cenc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102" name="Picture 6" descr="http://www.cencor.com/Content/images/Nosotros.png"/>
          <p:cNvPicPr>
            <a:picLocks noChangeAspect="1" noChangeArrowheads="1"/>
          </p:cNvPicPr>
          <p:nvPr/>
        </p:nvPicPr>
        <p:blipFill>
          <a:blip r:embed="rId2" cstate="print"/>
          <a:srcRect l="65364" t="15877"/>
          <a:stretch>
            <a:fillRect/>
          </a:stretch>
        </p:blipFill>
        <p:spPr bwMode="auto">
          <a:xfrm>
            <a:off x="7897091" y="5195455"/>
            <a:ext cx="1246909" cy="1662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1871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Lucida Sans   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  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  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  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 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9pPr>
          </a:lstStyle>
          <a:p>
            <a:pPr eaLnBrk="1" hangingPunct="1"/>
            <a:fld id="{C2ACFD14-6C8A-42BF-88E8-0F39642F2257}" type="slidenum">
              <a:rPr lang="es-MX" sz="1000" smtClean="0">
                <a:latin typeface="Century Gothic"/>
                <a:cs typeface="Century Gothic"/>
              </a:rPr>
              <a:pPr eaLnBrk="1" hangingPunct="1"/>
              <a:t>17</a:t>
            </a:fld>
            <a:endParaRPr lang="es-MX" sz="1000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0972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>
          <a:xfrm>
            <a:off x="3075709" y="1728720"/>
            <a:ext cx="5465208" cy="2398780"/>
          </a:xfrm>
          <a:prstGeom prst="rect">
            <a:avLst/>
          </a:prstGeom>
        </p:spPr>
        <p:txBody>
          <a:bodyPr/>
          <a:lstStyle/>
          <a:p>
            <a:r>
              <a:rPr lang="es-MX" sz="3200" dirty="0" smtClean="0">
                <a:solidFill>
                  <a:srgbClr val="182B4A"/>
                </a:solidFill>
                <a:latin typeface="Century Gothic"/>
                <a:cs typeface="Century Gothic"/>
              </a:rPr>
              <a:t>Valor </a:t>
            </a:r>
            <a:r>
              <a:rPr lang="es-MX" sz="3200" dirty="0">
                <a:solidFill>
                  <a:srgbClr val="182B4A"/>
                </a:solidFill>
                <a:latin typeface="Century Gothic"/>
                <a:cs typeface="Century Gothic"/>
              </a:rPr>
              <a:t>razonable de </a:t>
            </a:r>
            <a:r>
              <a:rPr lang="es-MX" sz="3200" dirty="0" smtClean="0">
                <a:solidFill>
                  <a:srgbClr val="182B4A"/>
                </a:solidFill>
                <a:latin typeface="Century Gothic"/>
                <a:cs typeface="Century Gothic"/>
              </a:rPr>
              <a:t>inversiones en valores</a:t>
            </a:r>
            <a:endParaRPr lang="es-MX" sz="3200" dirty="0">
              <a:solidFill>
                <a:srgbClr val="182B4A"/>
              </a:solidFill>
              <a:latin typeface="Century Gothic"/>
              <a:cs typeface="Century Gothic"/>
            </a:endParaRPr>
          </a:p>
          <a:p>
            <a:pPr lvl="0" algn="r">
              <a:lnSpc>
                <a:spcPct val="90000"/>
              </a:lnSpc>
              <a:spcBef>
                <a:spcPct val="0"/>
              </a:spcBef>
              <a:defRPr/>
            </a:pPr>
            <a:endParaRPr lang="es-ES" sz="3200" b="1" dirty="0">
              <a:solidFill>
                <a:srgbClr val="1032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98" name="AutoShape 2" descr="Resultado de imagen de logo cenc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00" name="AutoShape 4" descr="Resultado de imagen de logo cenc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102" name="Picture 6" descr="http://www.cencor.com/Content/images/Nosotros.png"/>
          <p:cNvPicPr>
            <a:picLocks noChangeAspect="1" noChangeArrowheads="1"/>
          </p:cNvPicPr>
          <p:nvPr/>
        </p:nvPicPr>
        <p:blipFill>
          <a:blip r:embed="rId2" cstate="print"/>
          <a:srcRect l="65364" t="15877"/>
          <a:stretch>
            <a:fillRect/>
          </a:stretch>
        </p:blipFill>
        <p:spPr bwMode="auto">
          <a:xfrm>
            <a:off x="7897091" y="5195455"/>
            <a:ext cx="1246909" cy="1662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5162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Lucida Sans   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  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  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  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 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9pPr>
          </a:lstStyle>
          <a:p>
            <a:pPr eaLnBrk="1" hangingPunct="1"/>
            <a:fld id="{C2ACFD14-6C8A-42BF-88E8-0F39642F2257}" type="slidenum">
              <a:rPr lang="es-MX" sz="1000" smtClean="0">
                <a:latin typeface="Century Gothic"/>
                <a:cs typeface="Century Gothic"/>
              </a:rPr>
              <a:pPr eaLnBrk="1" hangingPunct="1"/>
              <a:t>3</a:t>
            </a:fld>
            <a:endParaRPr lang="es-MX" sz="1000" dirty="0" smtClean="0">
              <a:latin typeface="Century Gothic"/>
              <a:cs typeface="Century Gothic"/>
            </a:endParaRP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654217" y="116025"/>
            <a:ext cx="7886700" cy="1325563"/>
          </a:xfrm>
        </p:spPr>
        <p:txBody>
          <a:bodyPr>
            <a:normAutofit/>
          </a:bodyPr>
          <a:lstStyle/>
          <a:p>
            <a:r>
              <a:rPr lang="es-MX" sz="1500" b="0" dirty="0" smtClean="0">
                <a:latin typeface="Century Gothic"/>
                <a:cs typeface="Century Gothic"/>
              </a:rPr>
              <a:t/>
            </a:r>
            <a:br>
              <a:rPr lang="es-MX" sz="1500" b="0" dirty="0" smtClean="0">
                <a:latin typeface="Century Gothic"/>
                <a:cs typeface="Century Gothic"/>
              </a:rPr>
            </a:br>
            <a:r>
              <a:rPr lang="es-MX" b="0" dirty="0" smtClean="0">
                <a:latin typeface="Century Gothic"/>
                <a:cs typeface="Century Gothic"/>
              </a:rPr>
              <a:t>Normatividad </a:t>
            </a:r>
            <a:r>
              <a:rPr lang="es-MX" b="0" dirty="0" smtClean="0">
                <a:latin typeface="Century Gothic"/>
                <a:cs typeface="Century Gothic"/>
              </a:rPr>
              <a:t>contable </a:t>
            </a:r>
            <a:r>
              <a:rPr lang="es-MX" sz="1800" b="0" dirty="0" smtClean="0">
                <a:latin typeface="Century Gothic"/>
                <a:cs typeface="Century Gothic"/>
              </a:rPr>
              <a:t/>
            </a:r>
            <a:br>
              <a:rPr lang="es-MX" sz="1800" b="0" dirty="0" smtClean="0">
                <a:latin typeface="Century Gothic"/>
                <a:cs typeface="Century Gothic"/>
              </a:rPr>
            </a:br>
            <a:r>
              <a:rPr lang="es-MX" sz="1500" b="0" dirty="0" smtClean="0">
                <a:latin typeface="Century Gothic"/>
                <a:cs typeface="Century Gothic"/>
              </a:rPr>
              <a:t/>
            </a:r>
            <a:br>
              <a:rPr lang="es-MX" sz="1500" b="0" dirty="0" smtClean="0">
                <a:latin typeface="Century Gothic"/>
                <a:cs typeface="Century Gothic"/>
              </a:rPr>
            </a:br>
            <a:r>
              <a:rPr lang="es-MX" sz="1500" b="0" dirty="0" smtClean="0">
                <a:latin typeface="Century Gothic"/>
                <a:cs typeface="Century Gothic"/>
              </a:rPr>
              <a:t/>
            </a:r>
            <a:br>
              <a:rPr lang="es-MX" sz="1500" b="0" dirty="0" smtClean="0">
                <a:latin typeface="Century Gothic"/>
                <a:cs typeface="Century Gothic"/>
              </a:rPr>
            </a:br>
            <a:endParaRPr lang="es-MX" sz="1500" b="0" dirty="0">
              <a:latin typeface="Century Gothic"/>
              <a:cs typeface="Century Gothic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871379"/>
              </p:ext>
            </p:extLst>
          </p:nvPr>
        </p:nvGraphicFramePr>
        <p:xfrm>
          <a:off x="1167528" y="2329581"/>
          <a:ext cx="6902055" cy="31758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80411"/>
                <a:gridCol w="1380411"/>
                <a:gridCol w="1380411"/>
                <a:gridCol w="1380411"/>
                <a:gridCol w="1380411"/>
              </a:tblGrid>
              <a:tr h="776067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Norma contable</a:t>
                      </a:r>
                      <a:endParaRPr lang="es-MX" sz="12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Reconocimiento</a:t>
                      </a:r>
                      <a:endParaRPr lang="es-MX" sz="12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200" dirty="0" smtClean="0">
                        <a:solidFill>
                          <a:srgbClr val="23FF10"/>
                        </a:solidFill>
                      </a:endParaRPr>
                    </a:p>
                    <a:p>
                      <a:pPr algn="ctr"/>
                      <a:r>
                        <a:rPr lang="es-MX" sz="1200" dirty="0" smtClean="0">
                          <a:solidFill>
                            <a:srgbClr val="23FF10"/>
                          </a:solidFill>
                        </a:rPr>
                        <a:t>Valuación</a:t>
                      </a:r>
                    </a:p>
                    <a:p>
                      <a:pPr algn="ctr"/>
                      <a:endParaRPr lang="es-MX" sz="1200" dirty="0" smtClean="0">
                        <a:solidFill>
                          <a:srgbClr val="23FF1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Presentación </a:t>
                      </a:r>
                      <a:endParaRPr lang="es-MX" sz="12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Revelación</a:t>
                      </a:r>
                      <a:endParaRPr lang="es-MX" sz="12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</a:tr>
              <a:tr h="6852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dirty="0" smtClean="0"/>
                        <a:t>NIIF /</a:t>
                      </a:r>
                      <a:r>
                        <a:rPr lang="es-MX" sz="1050" baseline="0" dirty="0" smtClean="0"/>
                        <a:t> NIC</a:t>
                      </a:r>
                      <a:endParaRPr lang="es-MX" sz="1050" b="1" i="1" dirty="0" smtClean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aseline="0" dirty="0" smtClean="0"/>
                        <a:t>NIIF 9 / </a:t>
                      </a:r>
                      <a:r>
                        <a:rPr lang="es-MX" sz="700" baseline="0" dirty="0" smtClean="0"/>
                        <a:t>“</a:t>
                      </a:r>
                      <a:r>
                        <a:rPr lang="es-MX" sz="700" dirty="0" smtClean="0"/>
                        <a:t>IAS</a:t>
                      </a:r>
                      <a:r>
                        <a:rPr lang="es-MX" sz="700" baseline="0" dirty="0" smtClean="0"/>
                        <a:t> 39”</a:t>
                      </a:r>
                      <a:endParaRPr lang="es-MX" sz="7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aseline="0" dirty="0" smtClean="0">
                          <a:solidFill>
                            <a:srgbClr val="FF0000"/>
                          </a:solidFill>
                        </a:rPr>
                        <a:t>NIIF 13</a:t>
                      </a:r>
                    </a:p>
                    <a:p>
                      <a:pPr algn="ctr"/>
                      <a:endParaRPr lang="es-MX" sz="105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s-MX" sz="1050" dirty="0">
                        <a:solidFill>
                          <a:srgbClr val="FF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dirty="0" smtClean="0"/>
                        <a:t>NIC 32</a:t>
                      </a:r>
                      <a:endParaRPr lang="es-MX" sz="105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dirty="0" smtClean="0"/>
                        <a:t>NIIF 7</a:t>
                      </a:r>
                      <a:endParaRPr lang="es-MX" sz="105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1080950">
                <a:tc>
                  <a:txBody>
                    <a:bodyPr/>
                    <a:lstStyle/>
                    <a:p>
                      <a:pPr algn="ctr"/>
                      <a:r>
                        <a:rPr lang="es-MX" sz="1050" b="0" i="0" dirty="0" smtClean="0">
                          <a:latin typeface="Century Gothic"/>
                          <a:cs typeface="Century Gothic"/>
                        </a:rPr>
                        <a:t>Nombre completo</a:t>
                      </a:r>
                      <a:endParaRPr lang="es-MX" sz="1050" b="0" i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dirty="0" smtClean="0">
                          <a:latin typeface="Century Gothic"/>
                          <a:cs typeface="Century Gothic"/>
                        </a:rPr>
                        <a:t>NIIF 9</a:t>
                      </a:r>
                    </a:p>
                    <a:p>
                      <a:pPr algn="ctr"/>
                      <a:r>
                        <a:rPr lang="es-MX" sz="1050" dirty="0" smtClean="0">
                          <a:latin typeface="Century Gothic"/>
                          <a:cs typeface="Century Gothic"/>
                        </a:rPr>
                        <a:t>Instrumentos Financieros</a:t>
                      </a:r>
                      <a:endParaRPr lang="es-MX" sz="105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dirty="0" smtClean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NIIF 13</a:t>
                      </a:r>
                    </a:p>
                    <a:p>
                      <a:pPr algn="ctr"/>
                      <a:r>
                        <a:rPr lang="es-MX" sz="1050" dirty="0" smtClean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Medición del Valor Razonable</a:t>
                      </a:r>
                      <a:endParaRPr lang="es-MX" sz="1050" dirty="0">
                        <a:solidFill>
                          <a:srgbClr val="FF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dirty="0" smtClean="0">
                          <a:latin typeface="Century Gothic"/>
                          <a:cs typeface="Century Gothic"/>
                        </a:rPr>
                        <a:t>NIC 32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dirty="0" smtClean="0">
                          <a:latin typeface="Century Gothic"/>
                          <a:cs typeface="Century Gothic"/>
                        </a:rPr>
                        <a:t>Instrumentos Financieros: Presentación</a:t>
                      </a:r>
                      <a:endParaRPr lang="es-MX" sz="105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dirty="0" smtClean="0">
                          <a:latin typeface="Century Gothic"/>
                          <a:cs typeface="Century Gothic"/>
                        </a:rPr>
                        <a:t>NIIF 7</a:t>
                      </a:r>
                    </a:p>
                    <a:p>
                      <a:pPr algn="ctr"/>
                      <a:r>
                        <a:rPr lang="es-MX" sz="1050" dirty="0" smtClean="0">
                          <a:latin typeface="Century Gothic"/>
                          <a:cs typeface="Century Gothic"/>
                        </a:rPr>
                        <a:t>Instrumentos Financieros: Información a</a:t>
                      </a:r>
                    </a:p>
                    <a:p>
                      <a:pPr algn="ctr"/>
                      <a:r>
                        <a:rPr lang="es-MX" sz="1050" dirty="0" smtClean="0">
                          <a:latin typeface="Century Gothic"/>
                          <a:cs typeface="Century Gothic"/>
                        </a:rPr>
                        <a:t>Revelar</a:t>
                      </a:r>
                      <a:endParaRPr lang="es-MX" sz="105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633591">
                <a:tc>
                  <a:txBody>
                    <a:bodyPr/>
                    <a:lstStyle/>
                    <a:p>
                      <a:pPr algn="ctr"/>
                      <a:r>
                        <a:rPr lang="es-MX" sz="1050" b="0" i="0" dirty="0" smtClean="0">
                          <a:latin typeface="Century Gothic"/>
                          <a:cs typeface="Century Gothic"/>
                        </a:rPr>
                        <a:t>Año</a:t>
                      </a:r>
                      <a:endParaRPr lang="es-MX" sz="1050" b="0" i="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latin typeface="Century Gothic"/>
                          <a:cs typeface="Century Gothic"/>
                        </a:rPr>
                        <a:t>En julio de 2014 se emitió la versión completa de la NIIF 9</a:t>
                      </a:r>
                      <a:endParaRPr lang="es-MX" sz="8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solidFill>
                            <a:srgbClr val="FF0000"/>
                          </a:solidFill>
                          <a:latin typeface="Century Gothic"/>
                          <a:cs typeface="Century Gothic"/>
                        </a:rPr>
                        <a:t>En mayo de 2011 se emitió la NIIF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latin typeface="Century Gothic"/>
                          <a:cs typeface="Century Gothic"/>
                        </a:rPr>
                        <a:t>En abril de 2001 se adoptó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latin typeface="Century Gothic"/>
                          <a:cs typeface="Century Gothic"/>
                        </a:rPr>
                        <a:t>la NIC 32</a:t>
                      </a:r>
                      <a:endParaRPr lang="es-MX" sz="8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latin typeface="Century Gothic"/>
                          <a:cs typeface="Century Gothic"/>
                        </a:rPr>
                        <a:t>En agosto de 2005 se emitió las NIIF 7</a:t>
                      </a:r>
                      <a:endParaRPr lang="es-MX" sz="8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1511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-233065"/>
            <a:ext cx="1846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Lucida Sans   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  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  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  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 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9pPr>
          </a:lstStyle>
          <a:p>
            <a:pPr eaLnBrk="1" hangingPunct="1"/>
            <a:fld id="{C2ACFD14-6C8A-42BF-88E8-0F39642F2257}" type="slidenum">
              <a:rPr lang="es-MX" sz="1000" smtClean="0">
                <a:latin typeface="Century Gothic"/>
                <a:cs typeface="Century Gothic"/>
              </a:rPr>
              <a:pPr eaLnBrk="1" hangingPunct="1"/>
              <a:t>4</a:t>
            </a:fld>
            <a:endParaRPr lang="es-MX" sz="1000" smtClean="0">
              <a:latin typeface="Century Gothic"/>
              <a:cs typeface="Century Gothic"/>
            </a:endParaRP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654217" y="116025"/>
            <a:ext cx="7886700" cy="1325563"/>
          </a:xfrm>
        </p:spPr>
        <p:txBody>
          <a:bodyPr>
            <a:normAutofit/>
          </a:bodyPr>
          <a:lstStyle/>
          <a:p>
            <a:r>
              <a:rPr lang="es-MX" sz="1600" b="0" dirty="0" smtClean="0">
                <a:latin typeface="Century Gothic"/>
                <a:cs typeface="Century Gothic"/>
              </a:rPr>
              <a:t>Inversiones </a:t>
            </a:r>
            <a:r>
              <a:rPr lang="es-MX" sz="1600" b="0" dirty="0" smtClean="0">
                <a:latin typeface="Century Gothic"/>
                <a:cs typeface="Century Gothic"/>
              </a:rPr>
              <a:t>en deuda, inversiones de capital  e inversiones híbridas (el problema de los derivados implícitos en inversiones</a:t>
            </a:r>
            <a:r>
              <a:rPr lang="es-MX" sz="1600" b="0" dirty="0" smtClean="0">
                <a:latin typeface="Century Gothic"/>
                <a:cs typeface="Century Gothic"/>
              </a:rPr>
              <a:t>)</a:t>
            </a:r>
            <a:r>
              <a:rPr lang="es-MX" sz="1300" b="0" dirty="0" smtClean="0">
                <a:latin typeface="Century Gothic"/>
                <a:cs typeface="Century Gothic"/>
              </a:rPr>
              <a:t/>
            </a:r>
            <a:br>
              <a:rPr lang="es-MX" sz="1300" b="0" dirty="0" smtClean="0">
                <a:latin typeface="Century Gothic"/>
                <a:cs typeface="Century Gothic"/>
              </a:rPr>
            </a:br>
            <a:endParaRPr lang="es-MX" sz="1300" b="0" dirty="0">
              <a:latin typeface="Century Gothic"/>
              <a:cs typeface="Century Gothic"/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764261639"/>
              </p:ext>
            </p:extLst>
          </p:nvPr>
        </p:nvGraphicFramePr>
        <p:xfrm>
          <a:off x="416013" y="1555768"/>
          <a:ext cx="7305587" cy="4878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7" name="Text Box 3"/>
          <p:cNvSpPr txBox="1">
            <a:spLocks noChangeArrowheads="1"/>
          </p:cNvSpPr>
          <p:nvPr/>
        </p:nvSpPr>
        <p:spPr bwMode="auto">
          <a:xfrm>
            <a:off x="768193" y="1463841"/>
            <a:ext cx="7334407" cy="50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33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Lucida Sans   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  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  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  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 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50000"/>
              </a:spcBef>
            </a:pPr>
            <a:r>
              <a:rPr lang="es-MX" sz="2000" b="1" dirty="0" smtClean="0">
                <a:solidFill>
                  <a:srgbClr val="000000"/>
                </a:solidFill>
                <a:latin typeface="Century Gothic" pitchFamily="34" charset="0"/>
              </a:rPr>
              <a:t>Tipos de inversiones</a:t>
            </a:r>
            <a:endParaRPr lang="es-MX" sz="800" b="1" dirty="0" smtClean="0">
              <a:latin typeface="Century Gothic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645513" y="4114228"/>
            <a:ext cx="1809387" cy="144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33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Lucida Sans   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  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  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  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 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s-MX" sz="700" b="1" dirty="0" smtClean="0">
                <a:solidFill>
                  <a:srgbClr val="000000"/>
                </a:solidFill>
                <a:latin typeface="Century Gothic" pitchFamily="34" charset="0"/>
              </a:rPr>
              <a:t>Derivados implícitos en inversiones</a:t>
            </a:r>
            <a:endParaRPr lang="es-MX" sz="700" b="1" dirty="0" smtClean="0">
              <a:latin typeface="Century Gothic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endParaRPr lang="es-MX" sz="200" b="1" dirty="0" smtClean="0">
              <a:latin typeface="Century Gothic" pitchFamily="34" charset="0"/>
            </a:endParaRPr>
          </a:p>
          <a:p>
            <a:pPr marL="171450" indent="-171450" eaLnBrk="1" hangingPunct="1">
              <a:lnSpc>
                <a:spcPct val="130000"/>
              </a:lnSpc>
              <a:spcBef>
                <a:spcPct val="50000"/>
              </a:spcBef>
              <a:buFont typeface="Arial"/>
              <a:buChar char="•"/>
            </a:pPr>
            <a:r>
              <a:rPr lang="es-MX" sz="700" b="1" dirty="0" smtClean="0">
                <a:latin typeface="Century Gothic" pitchFamily="34" charset="0"/>
              </a:rPr>
              <a:t>Segregarlos</a:t>
            </a:r>
          </a:p>
          <a:p>
            <a:pPr marL="171450" indent="-171450" eaLnBrk="1" hangingPunct="1">
              <a:lnSpc>
                <a:spcPct val="130000"/>
              </a:lnSpc>
              <a:spcBef>
                <a:spcPct val="50000"/>
              </a:spcBef>
              <a:buFont typeface="Arial"/>
              <a:buChar char="•"/>
            </a:pPr>
            <a:r>
              <a:rPr lang="es-MX" sz="700" b="1" dirty="0" smtClean="0">
                <a:latin typeface="Century Gothic" pitchFamily="34" charset="0"/>
              </a:rPr>
              <a:t>Valuarlos</a:t>
            </a:r>
          </a:p>
          <a:p>
            <a:pPr marL="171450" indent="-171450" eaLnBrk="1" hangingPunct="1">
              <a:lnSpc>
                <a:spcPct val="130000"/>
              </a:lnSpc>
              <a:spcBef>
                <a:spcPct val="50000"/>
              </a:spcBef>
              <a:buFont typeface="Arial"/>
              <a:buChar char="•"/>
            </a:pPr>
            <a:r>
              <a:rPr lang="es-MX" sz="700" b="1" dirty="0" smtClean="0">
                <a:latin typeface="Century Gothic" pitchFamily="34" charset="0"/>
              </a:rPr>
              <a:t>Registrarlos</a:t>
            </a:r>
          </a:p>
          <a:p>
            <a:pPr marL="171450" indent="-171450" eaLnBrk="1" hangingPunct="1">
              <a:lnSpc>
                <a:spcPct val="130000"/>
              </a:lnSpc>
              <a:spcBef>
                <a:spcPct val="50000"/>
              </a:spcBef>
              <a:buFont typeface="Arial"/>
              <a:buChar char="•"/>
            </a:pPr>
            <a:r>
              <a:rPr lang="es-MX" sz="700" b="1" dirty="0" smtClean="0">
                <a:latin typeface="Century Gothic" pitchFamily="34" charset="0"/>
              </a:rPr>
              <a:t>Repetir el ciclo</a:t>
            </a:r>
            <a:endParaRPr lang="es-MX" sz="7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9478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Lucida Sans   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  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  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  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 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9pPr>
          </a:lstStyle>
          <a:p>
            <a:pPr eaLnBrk="1" hangingPunct="1"/>
            <a:fld id="{C2ACFD14-6C8A-42BF-88E8-0F39642F2257}" type="slidenum">
              <a:rPr lang="es-MX" sz="1000" smtClean="0">
                <a:latin typeface="Century Gothic"/>
                <a:cs typeface="Century Gothic"/>
              </a:rPr>
              <a:pPr eaLnBrk="1" hangingPunct="1"/>
              <a:t>5</a:t>
            </a:fld>
            <a:endParaRPr lang="es-MX" sz="1000" dirty="0" smtClean="0">
              <a:latin typeface="Century Gothic"/>
              <a:cs typeface="Century Gothic"/>
            </a:endParaRPr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654217" y="116025"/>
            <a:ext cx="7886700" cy="1325563"/>
          </a:xfrm>
        </p:spPr>
        <p:txBody>
          <a:bodyPr>
            <a:normAutofit/>
          </a:bodyPr>
          <a:lstStyle/>
          <a:p>
            <a:r>
              <a:rPr lang="es-MX" sz="2000" b="0" dirty="0" smtClean="0">
                <a:latin typeface="Century Gothic"/>
                <a:cs typeface="Century Gothic"/>
              </a:rPr>
              <a:t>Definición </a:t>
            </a:r>
            <a:r>
              <a:rPr lang="es-MX" sz="2000" b="0" dirty="0" smtClean="0">
                <a:latin typeface="Century Gothic"/>
                <a:cs typeface="Century Gothic"/>
              </a:rPr>
              <a:t>de instrumentos financieros</a:t>
            </a:r>
            <a:r>
              <a:rPr lang="es-MX" sz="1500" b="0" dirty="0" smtClean="0">
                <a:latin typeface="Century Gothic"/>
                <a:cs typeface="Century Gothic"/>
              </a:rPr>
              <a:t/>
            </a:r>
            <a:br>
              <a:rPr lang="es-MX" sz="1500" b="0" dirty="0" smtClean="0">
                <a:latin typeface="Century Gothic"/>
                <a:cs typeface="Century Gothic"/>
              </a:rPr>
            </a:br>
            <a:r>
              <a:rPr lang="es-MX" sz="1500" b="0" dirty="0" smtClean="0">
                <a:latin typeface="Century Gothic"/>
                <a:cs typeface="Century Gothic"/>
              </a:rPr>
              <a:t/>
            </a:r>
            <a:br>
              <a:rPr lang="es-MX" sz="1500" b="0" dirty="0" smtClean="0">
                <a:latin typeface="Century Gothic"/>
                <a:cs typeface="Century Gothic"/>
              </a:rPr>
            </a:br>
            <a:r>
              <a:rPr lang="es-MX" sz="1500" b="0" dirty="0" smtClean="0">
                <a:latin typeface="Century Gothic"/>
                <a:cs typeface="Century Gothic"/>
              </a:rPr>
              <a:t/>
            </a:r>
            <a:br>
              <a:rPr lang="es-MX" sz="1500" b="0" dirty="0" smtClean="0">
                <a:latin typeface="Century Gothic"/>
                <a:cs typeface="Century Gothic"/>
              </a:rPr>
            </a:br>
            <a:endParaRPr lang="es-MX" sz="1500" b="0" dirty="0">
              <a:latin typeface="Century Gothic"/>
              <a:cs typeface="Century Gothic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003571"/>
              </p:ext>
            </p:extLst>
          </p:nvPr>
        </p:nvGraphicFramePr>
        <p:xfrm>
          <a:off x="366742" y="1508911"/>
          <a:ext cx="3686680" cy="471903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86680"/>
              </a:tblGrid>
              <a:tr h="1015718">
                <a:tc>
                  <a:txBody>
                    <a:bodyPr/>
                    <a:lstStyle/>
                    <a:p>
                      <a:pPr algn="ctr"/>
                      <a:r>
                        <a:rPr lang="es-ES_tradnl" sz="1800" dirty="0" smtClean="0">
                          <a:latin typeface="Century Gothic"/>
                          <a:cs typeface="Century Gothic"/>
                        </a:rPr>
                        <a:t>Definición contable </a:t>
                      </a:r>
                    </a:p>
                    <a:p>
                      <a:pPr algn="ctr"/>
                      <a:endParaRPr lang="es-ES_tradnl" sz="1200" dirty="0" smtClean="0">
                        <a:latin typeface="Century Gothic"/>
                        <a:cs typeface="Century Gothic"/>
                      </a:endParaRPr>
                    </a:p>
                    <a:p>
                      <a:endParaRPr lang="es-ES_tradnl" sz="9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1063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dirty="0" smtClean="0">
                        <a:latin typeface="Century Gothic"/>
                        <a:cs typeface="Century Gothic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dirty="0" smtClean="0">
                        <a:latin typeface="Century Gothic"/>
                        <a:cs typeface="Century Gothic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>
                          <a:latin typeface="Century Gothic"/>
                          <a:cs typeface="Century Gothic"/>
                        </a:rPr>
                        <a:t>Un instrumento financiero es cualquier </a:t>
                      </a:r>
                      <a:r>
                        <a:rPr lang="es-MX" sz="1100" b="1" dirty="0" smtClean="0">
                          <a:latin typeface="Century Gothic"/>
                          <a:cs typeface="Century Gothic"/>
                        </a:rPr>
                        <a:t>contrato</a:t>
                      </a:r>
                      <a:r>
                        <a:rPr lang="es-MX" sz="1100" dirty="0" smtClean="0">
                          <a:latin typeface="Century Gothic"/>
                          <a:cs typeface="Century Gothic"/>
                        </a:rPr>
                        <a:t> que dé lugar a un activo financiero en una entidad y a un pasivo financiero o a un instrumento de patrimonio en otra entidad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i="1" dirty="0" smtClean="0">
                        <a:latin typeface="Century Gothic"/>
                        <a:cs typeface="Century Gothic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i="1" dirty="0" smtClean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1063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dirty="0" smtClean="0">
                        <a:latin typeface="Century Gothic"/>
                        <a:cs typeface="Century Gothic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dirty="0" smtClean="0">
                        <a:latin typeface="Century Gothic"/>
                        <a:cs typeface="Century Gothic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>
                          <a:latin typeface="Century Gothic"/>
                          <a:cs typeface="Century Gothic"/>
                        </a:rPr>
                        <a:t>Valor razonable es el precio que: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dirty="0" smtClean="0">
                        <a:latin typeface="Century Gothic"/>
                        <a:cs typeface="Century Gothic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MX" sz="1100" baseline="0" dirty="0" smtClean="0">
                          <a:latin typeface="Century Gothic"/>
                          <a:cs typeface="Century Gothic"/>
                        </a:rPr>
                        <a:t> S</a:t>
                      </a:r>
                      <a:r>
                        <a:rPr lang="es-MX" sz="1100" dirty="0" smtClean="0">
                          <a:latin typeface="Century Gothic"/>
                          <a:cs typeface="Century Gothic"/>
                        </a:rPr>
                        <a:t>e recibiría por </a:t>
                      </a:r>
                      <a:r>
                        <a:rPr lang="es-MX" sz="1100" baseline="0" dirty="0" smtClean="0">
                          <a:latin typeface="Century Gothic"/>
                          <a:cs typeface="Century Gothic"/>
                        </a:rPr>
                        <a:t>v</a:t>
                      </a:r>
                      <a:r>
                        <a:rPr lang="es-MX" sz="1100" dirty="0" smtClean="0">
                          <a:latin typeface="Century Gothic"/>
                          <a:cs typeface="Century Gothic"/>
                        </a:rPr>
                        <a:t>ender un activo, o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s-MX" sz="1100" dirty="0" smtClean="0">
                        <a:latin typeface="Century Gothic"/>
                        <a:cs typeface="Century Gothic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MX" sz="1100" dirty="0" smtClean="0">
                          <a:latin typeface="Century Gothic"/>
                          <a:cs typeface="Century Gothic"/>
                        </a:rPr>
                        <a:t>Que se pagaría por transferir un</a:t>
                      </a:r>
                      <a:r>
                        <a:rPr lang="es-MX" sz="110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s-MX" sz="1100" dirty="0" smtClean="0">
                          <a:latin typeface="Century Gothic"/>
                          <a:cs typeface="Century Gothic"/>
                        </a:rPr>
                        <a:t>pasivo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s-MX" sz="1100" dirty="0" smtClean="0">
                        <a:latin typeface="Century Gothic"/>
                        <a:cs typeface="Century Gothic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100" u="sng" dirty="0" smtClean="0">
                          <a:latin typeface="Century Gothic"/>
                          <a:cs typeface="Century Gothic"/>
                        </a:rPr>
                        <a:t>en una transacción ordenada entre</a:t>
                      </a:r>
                      <a:r>
                        <a:rPr lang="es-MX" sz="1100" u="sng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s-MX" sz="1100" u="sng" dirty="0" smtClean="0">
                          <a:latin typeface="Century Gothic"/>
                          <a:cs typeface="Century Gothic"/>
                        </a:rPr>
                        <a:t>participantes de mercado en la fecha de la</a:t>
                      </a:r>
                      <a:r>
                        <a:rPr lang="es-MX" sz="1100" u="sng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s-MX" sz="1100" u="sng" dirty="0" smtClean="0">
                          <a:latin typeface="Century Gothic"/>
                          <a:cs typeface="Century Gothic"/>
                        </a:rPr>
                        <a:t>medición”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dirty="0" smtClean="0">
                        <a:latin typeface="Century Gothic"/>
                        <a:cs typeface="Century Gothic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dirty="0" smtClean="0">
                        <a:latin typeface="Century Gothic"/>
                        <a:cs typeface="Century Gothic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i="1" dirty="0" smtClean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340519"/>
              </p:ext>
            </p:extLst>
          </p:nvPr>
        </p:nvGraphicFramePr>
        <p:xfrm>
          <a:off x="4529667" y="1512974"/>
          <a:ext cx="4286250" cy="46879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86250"/>
              </a:tblGrid>
              <a:tr h="788932">
                <a:tc>
                  <a:txBody>
                    <a:bodyPr/>
                    <a:lstStyle/>
                    <a:p>
                      <a:pPr algn="ctr"/>
                      <a:r>
                        <a:rPr lang="es-ES_tradnl" sz="1600" dirty="0" smtClean="0">
                          <a:latin typeface="Century Gothic"/>
                          <a:cs typeface="Century Gothic"/>
                        </a:rPr>
                        <a:t>Definición contable </a:t>
                      </a:r>
                    </a:p>
                    <a:p>
                      <a:pPr algn="ctr"/>
                      <a:endParaRPr lang="es-ES_tradnl" sz="1100" dirty="0" smtClean="0">
                        <a:latin typeface="Century Gothic"/>
                        <a:cs typeface="Century Gothic"/>
                      </a:endParaRPr>
                    </a:p>
                    <a:p>
                      <a:endParaRPr lang="es-ES_tradnl" sz="8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11856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50" dirty="0" smtClean="0">
                        <a:latin typeface="Century Gothic"/>
                        <a:cs typeface="Century Gothic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dirty="0" smtClean="0">
                          <a:latin typeface="Century Gothic"/>
                          <a:cs typeface="Century Gothic"/>
                        </a:rPr>
                        <a:t>Un activo financiero es cualquier activo que sea: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50" dirty="0" smtClean="0">
                        <a:latin typeface="Century Gothic"/>
                        <a:cs typeface="Century Gothic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50" dirty="0" smtClean="0">
                        <a:latin typeface="Century Gothic"/>
                        <a:cs typeface="Century Gothic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dirty="0" smtClean="0">
                          <a:latin typeface="Century Gothic"/>
                          <a:cs typeface="Century Gothic"/>
                        </a:rPr>
                        <a:t>(a) efectivo;</a:t>
                      </a:r>
                      <a:endParaRPr lang="es-MX" sz="1050" i="1" dirty="0" smtClean="0">
                        <a:latin typeface="Century Gothic"/>
                        <a:cs typeface="Century Gothic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50" i="1" dirty="0" smtClean="0">
                        <a:latin typeface="Century Gothic"/>
                        <a:cs typeface="Century Gothic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50" i="1" dirty="0" smtClean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16599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50" dirty="0" smtClean="0">
                        <a:latin typeface="Century Gothic"/>
                        <a:cs typeface="Century Gothic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50" dirty="0" smtClean="0">
                        <a:latin typeface="Century Gothic"/>
                        <a:cs typeface="Century Gothic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dirty="0" smtClean="0">
                          <a:latin typeface="Century Gothic"/>
                          <a:cs typeface="Century Gothic"/>
                        </a:rPr>
                        <a:t>(b) un instrumento de patrimonio de otra entidad;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50" dirty="0" smtClean="0">
                        <a:latin typeface="Century Gothic"/>
                        <a:cs typeface="Century Gothic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dirty="0" smtClean="0">
                          <a:latin typeface="Century Gothic"/>
                          <a:cs typeface="Century Gothic"/>
                        </a:rPr>
                        <a:t>(Un instrumento de patrimonio es cualquier contrato que ponga de manifiesto</a:t>
                      </a:r>
                      <a:r>
                        <a:rPr lang="es-MX" sz="105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s-MX" sz="1050" dirty="0" smtClean="0">
                          <a:latin typeface="Century Gothic"/>
                          <a:cs typeface="Century Gothic"/>
                        </a:rPr>
                        <a:t>una participación residual en los activos de una entidad, después de</a:t>
                      </a:r>
                      <a:r>
                        <a:rPr lang="es-MX" sz="1050" baseline="0" dirty="0" smtClean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s-MX" sz="1050" dirty="0" smtClean="0">
                          <a:latin typeface="Century Gothic"/>
                          <a:cs typeface="Century Gothic"/>
                        </a:rPr>
                        <a:t>deducir todos sus pasivos)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50" dirty="0" smtClean="0">
                        <a:latin typeface="Century Gothic"/>
                        <a:cs typeface="Century Gothic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50" i="1" dirty="0" smtClean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10275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50" i="1" dirty="0" smtClean="0">
                        <a:latin typeface="Century Gothic"/>
                        <a:cs typeface="Century Gothic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i="0" dirty="0" smtClean="0">
                          <a:latin typeface="Century Gothic"/>
                          <a:cs typeface="Century Gothic"/>
                        </a:rPr>
                        <a:t>(c) un derecho contractual: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50" i="0" dirty="0" smtClean="0">
                        <a:latin typeface="Century Gothic"/>
                        <a:cs typeface="Century Gothic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romanLcParenBoth"/>
                        <a:tabLst/>
                        <a:defRPr/>
                      </a:pPr>
                      <a:r>
                        <a:rPr lang="es-MX" sz="1050" i="0" dirty="0" smtClean="0">
                          <a:latin typeface="Century Gothic"/>
                          <a:cs typeface="Century Gothic"/>
                        </a:rPr>
                        <a:t>a recibir efectivo u otro activo financiero de otra entidad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50" i="0" dirty="0" smtClean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1259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-233065"/>
            <a:ext cx="1846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Lucida Sans   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  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  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  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 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9pPr>
          </a:lstStyle>
          <a:p>
            <a:pPr eaLnBrk="1" hangingPunct="1"/>
            <a:fld id="{C2ACFD14-6C8A-42BF-88E8-0F39642F2257}" type="slidenum">
              <a:rPr lang="es-MX" sz="1000" smtClean="0">
                <a:latin typeface="Century Gothic"/>
                <a:cs typeface="Century Gothic"/>
              </a:rPr>
              <a:pPr eaLnBrk="1" hangingPunct="1"/>
              <a:t>6</a:t>
            </a:fld>
            <a:endParaRPr lang="es-MX" sz="1000" smtClean="0">
              <a:latin typeface="Century Gothic"/>
              <a:cs typeface="Century Gothic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54217" y="116025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s-MX" sz="1500" b="0" dirty="0" smtClean="0">
                <a:latin typeface="Century Gothic"/>
                <a:cs typeface="Century Gothic"/>
              </a:rPr>
              <a:t/>
            </a:r>
            <a:br>
              <a:rPr lang="es-MX" sz="1500" b="0" dirty="0" smtClean="0">
                <a:latin typeface="Century Gothic"/>
                <a:cs typeface="Century Gothic"/>
              </a:rPr>
            </a:br>
            <a:r>
              <a:rPr lang="es-MX" sz="1800" b="0" dirty="0" smtClean="0">
                <a:latin typeface="Century Gothic"/>
                <a:cs typeface="Century Gothic"/>
              </a:rPr>
              <a:t>Aspectos </a:t>
            </a:r>
            <a:r>
              <a:rPr lang="es-MX" sz="1800" b="0" dirty="0" smtClean="0">
                <a:latin typeface="Century Gothic"/>
                <a:cs typeface="Century Gothic"/>
              </a:rPr>
              <a:t>a tomar en cuenta para la determinación del </a:t>
            </a:r>
            <a:r>
              <a:rPr lang="es-MX" sz="1800" b="0" dirty="0" smtClean="0">
                <a:latin typeface="Century Gothic"/>
                <a:cs typeface="Century Gothic"/>
              </a:rPr>
              <a:t>valor razonable</a:t>
            </a:r>
            <a:r>
              <a:rPr lang="es-MX" sz="1800" b="0" dirty="0" smtClean="0">
                <a:latin typeface="Century Gothic"/>
                <a:cs typeface="Century Gothic"/>
              </a:rPr>
              <a:t/>
            </a:r>
            <a:br>
              <a:rPr lang="es-MX" sz="1800" b="0" dirty="0" smtClean="0">
                <a:latin typeface="Century Gothic"/>
                <a:cs typeface="Century Gothic"/>
              </a:rPr>
            </a:br>
            <a:r>
              <a:rPr lang="es-MX" sz="1500" b="0" dirty="0" smtClean="0">
                <a:latin typeface="Century Gothic"/>
                <a:cs typeface="Century Gothic"/>
              </a:rPr>
              <a:t/>
            </a:r>
            <a:br>
              <a:rPr lang="es-MX" sz="1500" b="0" dirty="0" smtClean="0">
                <a:latin typeface="Century Gothic"/>
                <a:cs typeface="Century Gothic"/>
              </a:rPr>
            </a:br>
            <a:r>
              <a:rPr lang="es-MX" sz="1500" b="0" dirty="0" smtClean="0">
                <a:latin typeface="Century Gothic"/>
                <a:cs typeface="Century Gothic"/>
              </a:rPr>
              <a:t/>
            </a:r>
            <a:br>
              <a:rPr lang="es-MX" sz="1500" b="0" dirty="0" smtClean="0">
                <a:latin typeface="Century Gothic"/>
                <a:cs typeface="Century Gothic"/>
              </a:rPr>
            </a:br>
            <a:endParaRPr lang="es-MX" sz="1500" b="0" dirty="0">
              <a:latin typeface="Century Gothic"/>
              <a:cs typeface="Century Gothic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927602"/>
              </p:ext>
            </p:extLst>
          </p:nvPr>
        </p:nvGraphicFramePr>
        <p:xfrm>
          <a:off x="251518" y="1227444"/>
          <a:ext cx="8712970" cy="5297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240"/>
                <a:gridCol w="250731"/>
                <a:gridCol w="2089749"/>
                <a:gridCol w="250731"/>
                <a:gridCol w="2089749"/>
                <a:gridCol w="250731"/>
                <a:gridCol w="2611039"/>
              </a:tblGrid>
              <a:tr h="498004">
                <a:tc>
                  <a:txBody>
                    <a:bodyPr/>
                    <a:lstStyle/>
                    <a:p>
                      <a:pPr algn="ctr"/>
                      <a:r>
                        <a:rPr lang="es-ES_tradnl" sz="1050" dirty="0" smtClean="0">
                          <a:latin typeface="Century Gothic"/>
                          <a:cs typeface="Century Gothic"/>
                        </a:rPr>
                        <a:t>Iniciar</a:t>
                      </a:r>
                      <a:r>
                        <a:rPr lang="es-ES_tradnl" sz="1050" baseline="0" dirty="0" smtClean="0">
                          <a:latin typeface="Century Gothic"/>
                          <a:cs typeface="Century Gothic"/>
                        </a:rPr>
                        <a:t> el proceso</a:t>
                      </a:r>
                    </a:p>
                    <a:p>
                      <a:pPr algn="ctr"/>
                      <a:endParaRPr lang="es-ES_tradnl" sz="105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_tradnl" sz="1050" dirty="0">
                        <a:latin typeface="Century Gothic"/>
                        <a:cs typeface="Century Gothic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50" dirty="0" smtClean="0">
                          <a:latin typeface="Century Gothic"/>
                          <a:cs typeface="Century Gothic"/>
                        </a:rPr>
                        <a:t>Establecer</a:t>
                      </a:r>
                      <a:r>
                        <a:rPr lang="es-ES_tradnl" sz="1050" baseline="0" dirty="0" smtClean="0">
                          <a:latin typeface="Century Gothic"/>
                          <a:cs typeface="Century Gothic"/>
                        </a:rPr>
                        <a:t> el enfoque de valuación y el modelo de valuación</a:t>
                      </a:r>
                      <a:endParaRPr lang="es-ES_tradnl" sz="105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_tradnl" sz="1050" dirty="0">
                        <a:latin typeface="Century Gothic"/>
                        <a:cs typeface="Century Gothic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50" dirty="0" smtClean="0">
                          <a:latin typeface="Century Gothic"/>
                          <a:cs typeface="Century Gothic"/>
                        </a:rPr>
                        <a:t>Jerarquizar</a:t>
                      </a:r>
                      <a:r>
                        <a:rPr lang="es-ES_tradnl" sz="1050" baseline="0" dirty="0" smtClean="0">
                          <a:latin typeface="Century Gothic"/>
                          <a:cs typeface="Century Gothic"/>
                        </a:rPr>
                        <a:t> los insumos para medir el valor razonable</a:t>
                      </a:r>
                      <a:endParaRPr lang="es-ES_tradnl" sz="105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_tradnl" sz="1050" dirty="0">
                        <a:latin typeface="Century Gothic"/>
                        <a:cs typeface="Century Gothic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050" dirty="0" smtClean="0">
                          <a:latin typeface="Century Gothic"/>
                          <a:cs typeface="Century Gothic"/>
                        </a:rPr>
                        <a:t>Obtener el valor razonable del activo o pasivo</a:t>
                      </a:r>
                      <a:r>
                        <a:rPr lang="es-ES_tradnl" sz="1050" baseline="0" dirty="0" smtClean="0">
                          <a:latin typeface="Century Gothic"/>
                          <a:cs typeface="Century Gothic"/>
                        </a:rPr>
                        <a:t> de referencia</a:t>
                      </a:r>
                      <a:endParaRPr lang="es-ES_tradnl" sz="105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</a:tr>
              <a:tr h="504921">
                <a:tc>
                  <a:txBody>
                    <a:bodyPr/>
                    <a:lstStyle/>
                    <a:p>
                      <a:r>
                        <a:rPr lang="es-ES_tradnl" sz="900" dirty="0" smtClean="0">
                          <a:latin typeface="Century Gothic"/>
                          <a:cs typeface="Century Gothic"/>
                        </a:rPr>
                        <a:t>Identificar</a:t>
                      </a:r>
                      <a:r>
                        <a:rPr lang="es-ES_tradnl" sz="900" baseline="0" dirty="0" smtClean="0">
                          <a:latin typeface="Century Gothic"/>
                          <a:cs typeface="Century Gothic"/>
                        </a:rPr>
                        <a:t> el activo o pasivo</a:t>
                      </a:r>
                      <a:endParaRPr lang="es-ES_tradnl" sz="9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_tradnl" sz="900" dirty="0">
                        <a:latin typeface="Century Gothic"/>
                        <a:cs typeface="Century Gothic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900" b="1" dirty="0" smtClean="0">
                          <a:latin typeface="Century Gothic"/>
                          <a:cs typeface="Century Gothic"/>
                        </a:rPr>
                        <a:t>Enfoque de mercado </a:t>
                      </a:r>
                    </a:p>
                    <a:p>
                      <a:endParaRPr lang="es-ES_tradnl" sz="900" dirty="0" smtClean="0">
                        <a:latin typeface="Century Gothic"/>
                        <a:cs typeface="Century Gothic"/>
                      </a:endParaRPr>
                    </a:p>
                    <a:p>
                      <a:r>
                        <a:rPr lang="es-ES_tradnl" sz="900" dirty="0" smtClean="0">
                          <a:latin typeface="Century Gothic"/>
                          <a:cs typeface="Century Gothic"/>
                        </a:rPr>
                        <a:t>(precios</a:t>
                      </a:r>
                      <a:r>
                        <a:rPr lang="es-ES_tradnl" sz="900" baseline="0" dirty="0" smtClean="0">
                          <a:latin typeface="Century Gothic"/>
                          <a:cs typeface="Century Gothic"/>
                        </a:rPr>
                        <a:t> cotizados en un mercado activo)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_tradnl" sz="900" dirty="0">
                        <a:latin typeface="Century Gothic"/>
                        <a:cs typeface="Century Gothic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900" b="1" dirty="0" smtClean="0">
                          <a:latin typeface="Century Gothic"/>
                          <a:cs typeface="Century Gothic"/>
                        </a:rPr>
                        <a:t>Jerarquía Nivel 1 </a:t>
                      </a:r>
                    </a:p>
                    <a:p>
                      <a:endParaRPr lang="es-ES_tradnl" sz="900" dirty="0" smtClean="0">
                        <a:latin typeface="Century Gothic"/>
                        <a:cs typeface="Century Gothic"/>
                      </a:endParaRPr>
                    </a:p>
                    <a:p>
                      <a:r>
                        <a:rPr lang="es-ES_tradnl" sz="900" dirty="0" smtClean="0">
                          <a:latin typeface="Century Gothic"/>
                          <a:cs typeface="Century Gothic"/>
                        </a:rPr>
                        <a:t>(Precios de activos en mercados</a:t>
                      </a:r>
                      <a:r>
                        <a:rPr lang="es-ES_tradnl" sz="900" baseline="0" dirty="0" smtClean="0">
                          <a:latin typeface="Century Gothic"/>
                          <a:cs typeface="Century Gothic"/>
                        </a:rPr>
                        <a:t> cotizados)</a:t>
                      </a:r>
                    </a:p>
                    <a:p>
                      <a:endParaRPr lang="es-ES_tradnl" sz="9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_tradnl" sz="900" dirty="0">
                        <a:latin typeface="Century Gothic"/>
                        <a:cs typeface="Century Gothic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900" dirty="0" smtClean="0">
                          <a:latin typeface="Century Gothic"/>
                          <a:cs typeface="Century Gothic"/>
                        </a:rPr>
                        <a:t>Al inicio</a:t>
                      </a:r>
                      <a:endParaRPr lang="es-ES_tradnl" sz="9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</a:tr>
              <a:tr h="504921">
                <a:tc>
                  <a:txBody>
                    <a:bodyPr/>
                    <a:lstStyle/>
                    <a:p>
                      <a:r>
                        <a:rPr lang="es-ES_tradnl" sz="900" dirty="0" smtClean="0">
                          <a:latin typeface="Century Gothic"/>
                          <a:cs typeface="Century Gothic"/>
                        </a:rPr>
                        <a:t>Determinar</a:t>
                      </a:r>
                      <a:r>
                        <a:rPr lang="es-ES_tradnl" sz="900" baseline="0" dirty="0" smtClean="0">
                          <a:latin typeface="Century Gothic"/>
                          <a:cs typeface="Century Gothic"/>
                        </a:rPr>
                        <a:t> la unidad de cuenta y la unidad de valuación</a:t>
                      </a:r>
                      <a:endParaRPr lang="es-ES_tradnl" sz="9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_tradnl" sz="900" dirty="0">
                        <a:latin typeface="Century Gothic"/>
                        <a:cs typeface="Century Gothic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900" b="1" dirty="0" smtClean="0">
                          <a:latin typeface="Century Gothic"/>
                          <a:cs typeface="Century Gothic"/>
                        </a:rPr>
                        <a:t>Enfoque de ingreso </a:t>
                      </a:r>
                    </a:p>
                    <a:p>
                      <a:endParaRPr lang="es-ES_tradnl" sz="900" dirty="0" smtClean="0">
                        <a:latin typeface="Century Gothic"/>
                        <a:cs typeface="Century Gothic"/>
                      </a:endParaRPr>
                    </a:p>
                    <a:p>
                      <a:r>
                        <a:rPr lang="es-ES_tradnl" sz="900" dirty="0" smtClean="0">
                          <a:latin typeface="Century Gothic"/>
                          <a:cs typeface="Century Gothic"/>
                        </a:rPr>
                        <a:t>(flujos</a:t>
                      </a:r>
                      <a:r>
                        <a:rPr lang="es-ES_tradnl" sz="900" baseline="0" dirty="0" smtClean="0">
                          <a:latin typeface="Century Gothic"/>
                          <a:cs typeface="Century Gothic"/>
                        </a:rPr>
                        <a:t> de efectivo descontados) (Reclamos contingentes                 </a:t>
                      </a:r>
                      <a:r>
                        <a:rPr lang="mr-IN" sz="900" baseline="0" dirty="0" smtClean="0">
                          <a:latin typeface="Century Gothic"/>
                          <a:cs typeface="Century Gothic"/>
                        </a:rPr>
                        <a:t>–</a:t>
                      </a:r>
                      <a:r>
                        <a:rPr lang="es-ES_tradnl" sz="900" baseline="0" dirty="0" smtClean="0">
                          <a:latin typeface="Century Gothic"/>
                          <a:cs typeface="Century Gothic"/>
                        </a:rPr>
                        <a:t>Black&amp;Scholes- vs Compromisos futuros  </a:t>
                      </a:r>
                      <a:r>
                        <a:rPr lang="mr-IN" sz="900" baseline="0" dirty="0" smtClean="0">
                          <a:latin typeface="Century Gothic"/>
                          <a:cs typeface="Century Gothic"/>
                        </a:rPr>
                        <a:t>–</a:t>
                      </a:r>
                      <a:r>
                        <a:rPr lang="es-ES_tradnl" sz="900" baseline="0" dirty="0" smtClean="0">
                          <a:latin typeface="Century Gothic"/>
                          <a:cs typeface="Century Gothic"/>
                        </a:rPr>
                        <a:t>Forward Valuation-)</a:t>
                      </a:r>
                      <a:r>
                        <a:rPr lang="es-ES_tradnl" sz="900" dirty="0" smtClean="0">
                          <a:latin typeface="Century Gothic"/>
                          <a:cs typeface="Century Gothic"/>
                        </a:rPr>
                        <a:t> </a:t>
                      </a:r>
                    </a:p>
                    <a:p>
                      <a:endParaRPr lang="es-ES_tradnl" sz="9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_tradnl" sz="900" dirty="0">
                        <a:latin typeface="Century Gothic"/>
                        <a:cs typeface="Century Gothic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900" b="1" dirty="0" smtClean="0">
                          <a:latin typeface="Century Gothic"/>
                          <a:cs typeface="Century Gothic"/>
                        </a:rPr>
                        <a:t>Jerarquía Nivel 2 </a:t>
                      </a:r>
                    </a:p>
                    <a:p>
                      <a:endParaRPr lang="es-ES_tradnl" sz="900" dirty="0" smtClean="0">
                        <a:latin typeface="Century Gothic"/>
                        <a:cs typeface="Century Gothic"/>
                      </a:endParaRPr>
                    </a:p>
                    <a:p>
                      <a:r>
                        <a:rPr lang="es-ES_tradnl" sz="900" dirty="0" smtClean="0">
                          <a:latin typeface="Century Gothic"/>
                          <a:cs typeface="Century Gothic"/>
                        </a:rPr>
                        <a:t>(Precios de activos en mercados</a:t>
                      </a:r>
                      <a:r>
                        <a:rPr lang="es-ES_tradnl" sz="900" baseline="0" dirty="0" smtClean="0">
                          <a:latin typeface="Century Gothic"/>
                          <a:cs typeface="Century Gothic"/>
                        </a:rPr>
                        <a:t> cotizados utilizados en un modelo de valuación)</a:t>
                      </a:r>
                      <a:endParaRPr lang="es-ES_tradnl" sz="900" dirty="0" smtClean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_tradnl" sz="900" dirty="0">
                        <a:latin typeface="Century Gothic"/>
                        <a:cs typeface="Century Gothic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900" dirty="0" smtClean="0">
                          <a:latin typeface="Century Gothic"/>
                          <a:cs typeface="Century Gothic"/>
                        </a:rPr>
                        <a:t>Durante y</a:t>
                      </a:r>
                      <a:r>
                        <a:rPr lang="es-ES_tradnl" sz="900" baseline="0" dirty="0" smtClean="0">
                          <a:latin typeface="Century Gothic"/>
                          <a:cs typeface="Century Gothic"/>
                        </a:rPr>
                        <a:t> al final de la vida del activo o pasivo</a:t>
                      </a:r>
                      <a:r>
                        <a:rPr lang="es-ES_tradnl" sz="900" kern="1200" baseline="0" dirty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</a:t>
                      </a:r>
                      <a:r>
                        <a:rPr lang="es-ES_tradnl" sz="900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considerando el mayor y mejor uso para activos no monetarios</a:t>
                      </a:r>
                    </a:p>
                  </a:txBody>
                  <a:tcPr anchor="ctr"/>
                </a:tc>
              </a:tr>
              <a:tr h="504921">
                <a:tc>
                  <a:txBody>
                    <a:bodyPr/>
                    <a:lstStyle/>
                    <a:p>
                      <a:r>
                        <a:rPr lang="es-ES_tradnl" sz="900" dirty="0" smtClean="0">
                          <a:latin typeface="Century Gothic"/>
                          <a:cs typeface="Century Gothic"/>
                        </a:rPr>
                        <a:t>Identificar los</a:t>
                      </a:r>
                      <a:r>
                        <a:rPr lang="es-ES_tradnl" sz="900" baseline="0" dirty="0" smtClean="0">
                          <a:latin typeface="Century Gothic"/>
                          <a:cs typeface="Century Gothic"/>
                        </a:rPr>
                        <a:t> participantes del mercado y los mercados</a:t>
                      </a:r>
                    </a:p>
                    <a:p>
                      <a:endParaRPr lang="es-ES_tradnl" sz="9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_tradnl" sz="900" dirty="0">
                        <a:latin typeface="Century Gothic"/>
                        <a:cs typeface="Century Gothic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900" b="1" dirty="0" smtClean="0">
                          <a:latin typeface="Century Gothic"/>
                          <a:cs typeface="Century Gothic"/>
                        </a:rPr>
                        <a:t>Enfoque</a:t>
                      </a:r>
                      <a:r>
                        <a:rPr lang="es-ES_tradnl" sz="900" b="1" baseline="0" dirty="0" smtClean="0">
                          <a:latin typeface="Century Gothic"/>
                          <a:cs typeface="Century Gothic"/>
                        </a:rPr>
                        <a:t> del costo </a:t>
                      </a:r>
                    </a:p>
                    <a:p>
                      <a:endParaRPr lang="es-ES_tradnl" sz="900" baseline="0" dirty="0" smtClean="0">
                        <a:latin typeface="Century Gothic"/>
                        <a:cs typeface="Century Gothic"/>
                      </a:endParaRPr>
                    </a:p>
                    <a:p>
                      <a:r>
                        <a:rPr lang="es-ES_tradnl" sz="900" baseline="0" dirty="0" smtClean="0">
                          <a:latin typeface="Century Gothic"/>
                          <a:cs typeface="Century Gothic"/>
                        </a:rPr>
                        <a:t>(Costo de reemplazo, depreciación, proyección de ingresos y gastos)</a:t>
                      </a:r>
                    </a:p>
                    <a:p>
                      <a:endParaRPr lang="es-ES_tradnl" sz="9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_tradnl" sz="900" dirty="0">
                        <a:latin typeface="Century Gothic"/>
                        <a:cs typeface="Century Gothic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900" b="1" dirty="0" smtClean="0">
                          <a:latin typeface="Century Gothic"/>
                          <a:cs typeface="Century Gothic"/>
                        </a:rPr>
                        <a:t>Jerarquía Nivel 3</a:t>
                      </a:r>
                    </a:p>
                    <a:p>
                      <a:endParaRPr lang="es-ES_tradnl" sz="900" dirty="0" smtClean="0">
                        <a:latin typeface="Century Gothic"/>
                        <a:cs typeface="Century Gothic"/>
                      </a:endParaRPr>
                    </a:p>
                    <a:p>
                      <a:r>
                        <a:rPr lang="es-ES_tradnl" sz="900" dirty="0" smtClean="0">
                          <a:latin typeface="Century Gothic"/>
                          <a:cs typeface="Century Gothic"/>
                        </a:rPr>
                        <a:t>(Insumos no observables</a:t>
                      </a:r>
                      <a:r>
                        <a:rPr lang="es-ES_tradnl" sz="900" baseline="0" dirty="0" smtClean="0">
                          <a:latin typeface="Century Gothic"/>
                          <a:cs typeface="Century Gothic"/>
                        </a:rPr>
                        <a:t> o Insumos observables modificados)</a:t>
                      </a:r>
                      <a:endParaRPr lang="es-ES_tradnl" sz="900" dirty="0" smtClean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_tradnl" sz="900" dirty="0">
                        <a:latin typeface="Century Gothic"/>
                        <a:cs typeface="Century Gothic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900" dirty="0" smtClean="0">
                          <a:latin typeface="Century Gothic"/>
                          <a:cs typeface="Century Gothic"/>
                        </a:rPr>
                        <a:t>Considerar mercados</a:t>
                      </a:r>
                      <a:r>
                        <a:rPr lang="es-ES_tradnl" sz="900" baseline="0" dirty="0" smtClean="0">
                          <a:latin typeface="Century Gothic"/>
                          <a:cs typeface="Century Gothic"/>
                        </a:rPr>
                        <a:t> inactivos</a:t>
                      </a:r>
                      <a:endParaRPr lang="es-ES_tradnl" sz="9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</a:tr>
              <a:tr h="504921">
                <a:tc>
                  <a:txBody>
                    <a:bodyPr/>
                    <a:lstStyle/>
                    <a:p>
                      <a:endParaRPr lang="es-ES_tradnl" sz="10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000" dirty="0">
                        <a:latin typeface="Century Gothic"/>
                        <a:cs typeface="Century Gothic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sz="10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0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sz="10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8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700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Factores</a:t>
                      </a:r>
                      <a:r>
                        <a:rPr lang="es-ES_tradnl" sz="700" baseline="0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 de riesgo de crédito y liquidez</a:t>
                      </a:r>
                    </a:p>
                    <a:p>
                      <a:endParaRPr lang="es-ES_tradnl" sz="700" baseline="0" dirty="0" smtClean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  <a:p>
                      <a:r>
                        <a:rPr lang="es-ES_tradnl" sz="700" baseline="0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Valuation adjustments (XVAs):</a:t>
                      </a:r>
                    </a:p>
                    <a:p>
                      <a:endParaRPr lang="es-ES_tradnl" sz="700" baseline="0" dirty="0" smtClean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s-ES_tradnl" sz="700" baseline="0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Credit valuation adjustment (CVA)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s-ES_tradnl" sz="700" baseline="0" dirty="0" smtClean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s-ES_tradnl" sz="700" baseline="0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Debit (or debt) valuation adjustment (DVA)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s-ES_tradnl" sz="700" baseline="0" dirty="0" smtClean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s-ES_tradnl" sz="700" baseline="0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Funding valuation adjustment (FVA)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s-ES_tradnl" sz="700" baseline="0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s-ES_tradnl" sz="700" baseline="0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Margin valuation adjustment (MVA) 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s-ES_tradnl" sz="700" baseline="0" dirty="0" smtClean="0">
                        <a:solidFill>
                          <a:schemeClr val="bg1"/>
                        </a:solidFill>
                        <a:latin typeface="Century Gothic"/>
                        <a:cs typeface="Century Gothic"/>
                      </a:endParaRP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s-ES_tradnl" sz="700" baseline="0" dirty="0" smtClean="0">
                          <a:solidFill>
                            <a:schemeClr val="bg1"/>
                          </a:solidFill>
                          <a:latin typeface="Century Gothic"/>
                          <a:cs typeface="Century Gothic"/>
                        </a:rPr>
                        <a:t>Capital valuation adjustment (KVA)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504921">
                <a:tc>
                  <a:txBody>
                    <a:bodyPr/>
                    <a:lstStyle/>
                    <a:p>
                      <a:pPr algn="just"/>
                      <a:endParaRPr lang="es-ES_tradnl" sz="10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s-ES_tradnl" sz="1000" dirty="0">
                        <a:latin typeface="Century Gothic"/>
                        <a:cs typeface="Century Gothic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S_tradnl" sz="10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s-ES_tradnl" sz="1000" dirty="0">
                        <a:latin typeface="Century Gothic"/>
                        <a:cs typeface="Century Gothic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s-ES_tradnl" sz="10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s-ES_tradnl" sz="10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_tradnl" sz="900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Colaterales</a:t>
                      </a:r>
                      <a:endParaRPr lang="es-ES_tradnl" sz="90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815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-233065"/>
            <a:ext cx="1846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Lucida Sans   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  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  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  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 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9pPr>
          </a:lstStyle>
          <a:p>
            <a:pPr eaLnBrk="1" hangingPunct="1"/>
            <a:fld id="{C2ACFD14-6C8A-42BF-88E8-0F39642F2257}" type="slidenum">
              <a:rPr lang="es-MX" sz="1000" smtClean="0">
                <a:latin typeface="Century Gothic"/>
                <a:cs typeface="Century Gothic"/>
              </a:rPr>
              <a:pPr eaLnBrk="1" hangingPunct="1"/>
              <a:t>7</a:t>
            </a:fld>
            <a:endParaRPr lang="es-MX" sz="1000" smtClean="0">
              <a:latin typeface="Century Gothic"/>
              <a:cs typeface="Century Gothic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12601" y="1638569"/>
            <a:ext cx="2477732" cy="453595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Lucida Sans   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  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  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  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 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s-MX" sz="1400" b="1" dirty="0" smtClean="0">
                <a:solidFill>
                  <a:srgbClr val="000000"/>
                </a:solidFill>
                <a:latin typeface="Century Gothic" pitchFamily="34" charset="0"/>
              </a:rPr>
              <a:t>Valor razonable</a:t>
            </a:r>
            <a:endParaRPr lang="es-MX" sz="1400" b="1" dirty="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endParaRPr lang="es-MX" sz="1200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marL="171450" indent="-171450" eaLnBrk="1" hangingPunct="1">
              <a:lnSpc>
                <a:spcPct val="130000"/>
              </a:lnSpc>
              <a:spcBef>
                <a:spcPct val="50000"/>
              </a:spcBef>
              <a:buFont typeface="Arial"/>
              <a:buChar char="•"/>
            </a:pPr>
            <a:r>
              <a:rPr lang="es-MX" sz="1000" dirty="0" smtClean="0">
                <a:solidFill>
                  <a:srgbClr val="000000"/>
                </a:solidFill>
                <a:latin typeface="Century Gothic" pitchFamily="34" charset="0"/>
              </a:rPr>
              <a:t>Se debe de cumplir con la normatividad establecida en IFRS 13</a:t>
            </a:r>
          </a:p>
          <a:p>
            <a:pPr marL="171450" indent="-171450" eaLnBrk="1" hangingPunct="1">
              <a:lnSpc>
                <a:spcPct val="130000"/>
              </a:lnSpc>
              <a:spcBef>
                <a:spcPct val="50000"/>
              </a:spcBef>
              <a:buFont typeface="Arial"/>
              <a:buChar char="•"/>
            </a:pPr>
            <a:r>
              <a:rPr lang="es-MX" sz="1000" b="1" dirty="0" smtClean="0">
                <a:solidFill>
                  <a:srgbClr val="000000"/>
                </a:solidFill>
                <a:latin typeface="Century Gothic" pitchFamily="34" charset="0"/>
              </a:rPr>
              <a:t>Los insumos para valuar “deben” ser obtenidos por un tercero independiente para proporcionar confiabilidad a terceros interesados</a:t>
            </a:r>
          </a:p>
          <a:p>
            <a:pPr marL="171450" indent="-171450" eaLnBrk="1" hangingPunct="1">
              <a:lnSpc>
                <a:spcPct val="130000"/>
              </a:lnSpc>
              <a:spcBef>
                <a:spcPct val="50000"/>
              </a:spcBef>
              <a:buFont typeface="Arial"/>
              <a:buChar char="•"/>
            </a:pPr>
            <a:r>
              <a:rPr lang="es-MX" sz="1000" b="1" dirty="0" smtClean="0">
                <a:solidFill>
                  <a:srgbClr val="000000"/>
                </a:solidFill>
                <a:latin typeface="Century Gothic" pitchFamily="34" charset="0"/>
              </a:rPr>
              <a:t>Un modelo integral de determinación de valor razonable  considera: riesgo de crédito y riesgo de liquidez</a:t>
            </a:r>
          </a:p>
          <a:p>
            <a:pPr marL="171450" indent="-171450" eaLnBrk="1" hangingPunct="1">
              <a:lnSpc>
                <a:spcPct val="130000"/>
              </a:lnSpc>
              <a:spcBef>
                <a:spcPct val="50000"/>
              </a:spcBef>
              <a:buFont typeface="Arial"/>
              <a:buChar char="•"/>
            </a:pPr>
            <a:r>
              <a:rPr lang="es-MX" sz="1000" dirty="0" smtClean="0">
                <a:solidFill>
                  <a:srgbClr val="000000"/>
                </a:solidFill>
                <a:latin typeface="Century Gothic" pitchFamily="34" charset="0"/>
              </a:rPr>
              <a:t>A las inversiones a costo amortizado también se les calcula su valor razonable para revelarlo en notas a los estados financieros</a:t>
            </a:r>
          </a:p>
          <a:p>
            <a:pPr marL="171450" indent="-171450" eaLnBrk="1" hangingPunct="1">
              <a:lnSpc>
                <a:spcPct val="130000"/>
              </a:lnSpc>
              <a:spcBef>
                <a:spcPct val="50000"/>
              </a:spcBef>
              <a:buFont typeface="Arial"/>
              <a:buChar char="•"/>
            </a:pPr>
            <a:endParaRPr lang="es-MX" sz="1050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marL="171450" indent="-171450" eaLnBrk="1" hangingPunct="1">
              <a:lnSpc>
                <a:spcPct val="130000"/>
              </a:lnSpc>
              <a:spcBef>
                <a:spcPct val="50000"/>
              </a:spcBef>
              <a:buFont typeface="Arial"/>
              <a:buChar char="•"/>
            </a:pPr>
            <a:endParaRPr lang="es-MX" sz="1200" dirty="0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54217" y="116025"/>
            <a:ext cx="7886700" cy="1325563"/>
          </a:xfrm>
        </p:spPr>
        <p:txBody>
          <a:bodyPr>
            <a:normAutofit/>
          </a:bodyPr>
          <a:lstStyle/>
          <a:p>
            <a:r>
              <a:rPr lang="es-MX" sz="1500" b="0" dirty="0" smtClean="0">
                <a:latin typeface="Century Gothic"/>
                <a:cs typeface="Century Gothic"/>
              </a:rPr>
              <a:t/>
            </a:r>
            <a:br>
              <a:rPr lang="es-MX" sz="1500" b="0" dirty="0" smtClean="0">
                <a:latin typeface="Century Gothic"/>
                <a:cs typeface="Century Gothic"/>
              </a:rPr>
            </a:br>
            <a:r>
              <a:rPr lang="es-MX" sz="1400" b="0" dirty="0" smtClean="0">
                <a:latin typeface="Century Gothic"/>
                <a:cs typeface="Century Gothic"/>
              </a:rPr>
              <a:t>Aspectos </a:t>
            </a:r>
            <a:r>
              <a:rPr lang="es-MX" sz="1400" b="0" dirty="0" smtClean="0">
                <a:latin typeface="Century Gothic"/>
                <a:cs typeface="Century Gothic"/>
              </a:rPr>
              <a:t>a tomar en cuenta para la determinación del costo amortizado y/o valor </a:t>
            </a:r>
            <a:r>
              <a:rPr lang="es-MX" sz="1400" b="0" dirty="0" smtClean="0">
                <a:latin typeface="Century Gothic"/>
                <a:cs typeface="Century Gothic"/>
              </a:rPr>
              <a:t>razonable y  </a:t>
            </a:r>
            <a:r>
              <a:rPr lang="es-MX" sz="1400" b="0" dirty="0" smtClean="0">
                <a:latin typeface="Century Gothic"/>
                <a:cs typeface="Century Gothic"/>
              </a:rPr>
              <a:t>Deterioro</a:t>
            </a:r>
            <a:r>
              <a:rPr lang="es-MX" sz="1200" b="0" dirty="0" smtClean="0">
                <a:latin typeface="Century Gothic"/>
                <a:cs typeface="Century Gothic"/>
              </a:rPr>
              <a:t> </a:t>
            </a:r>
            <a:r>
              <a:rPr lang="es-MX" sz="1500" b="0" dirty="0" smtClean="0">
                <a:latin typeface="Century Gothic"/>
                <a:cs typeface="Century Gothic"/>
              </a:rPr>
              <a:t/>
            </a:r>
            <a:br>
              <a:rPr lang="es-MX" sz="1500" b="0" dirty="0" smtClean="0">
                <a:latin typeface="Century Gothic"/>
                <a:cs typeface="Century Gothic"/>
              </a:rPr>
            </a:br>
            <a:r>
              <a:rPr lang="es-MX" sz="1500" b="0" dirty="0" smtClean="0">
                <a:latin typeface="Century Gothic"/>
                <a:cs typeface="Century Gothic"/>
              </a:rPr>
              <a:t/>
            </a:r>
            <a:br>
              <a:rPr lang="es-MX" sz="1500" b="0" dirty="0" smtClean="0">
                <a:latin typeface="Century Gothic"/>
                <a:cs typeface="Century Gothic"/>
              </a:rPr>
            </a:br>
            <a:r>
              <a:rPr lang="es-MX" sz="1500" b="0" dirty="0" smtClean="0">
                <a:latin typeface="Century Gothic"/>
                <a:cs typeface="Century Gothic"/>
              </a:rPr>
              <a:t/>
            </a:r>
            <a:br>
              <a:rPr lang="es-MX" sz="1500" b="0" dirty="0" smtClean="0">
                <a:latin typeface="Century Gothic"/>
                <a:cs typeface="Century Gothic"/>
              </a:rPr>
            </a:br>
            <a:endParaRPr lang="es-MX" sz="1500" b="0" dirty="0">
              <a:latin typeface="Century Gothic"/>
              <a:cs typeface="Century Gothic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448935" y="1638569"/>
            <a:ext cx="2477732" cy="453595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Lucida Sans   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  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  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  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 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s-MX" sz="1400" b="1" dirty="0" smtClean="0">
                <a:solidFill>
                  <a:srgbClr val="000000"/>
                </a:solidFill>
                <a:latin typeface="Century Gothic" pitchFamily="34" charset="0"/>
              </a:rPr>
              <a:t>Costo amortizado</a:t>
            </a:r>
            <a:endParaRPr lang="es-MX" sz="1400" b="1" dirty="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endParaRPr lang="es-MX" sz="1200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marL="171450" indent="-171450" eaLnBrk="1" hangingPunct="1">
              <a:lnSpc>
                <a:spcPct val="130000"/>
              </a:lnSpc>
              <a:spcBef>
                <a:spcPct val="50000"/>
              </a:spcBef>
              <a:buFont typeface="Arial"/>
              <a:buChar char="•"/>
            </a:pPr>
            <a:r>
              <a:rPr lang="es-MX" sz="1200" dirty="0">
                <a:solidFill>
                  <a:srgbClr val="000000"/>
                </a:solidFill>
                <a:latin typeface="Century Gothic" pitchFamily="34" charset="0"/>
              </a:rPr>
              <a:t>Los insumos </a:t>
            </a:r>
            <a:r>
              <a:rPr lang="es-MX" sz="1200" dirty="0" smtClean="0">
                <a:solidFill>
                  <a:srgbClr val="000000"/>
                </a:solidFill>
                <a:latin typeface="Century Gothic" pitchFamily="34" charset="0"/>
              </a:rPr>
              <a:t>(tasas para cualcular la TIR) “</a:t>
            </a:r>
            <a:r>
              <a:rPr lang="es-MX" sz="1200" dirty="0">
                <a:solidFill>
                  <a:srgbClr val="000000"/>
                </a:solidFill>
                <a:latin typeface="Century Gothic" pitchFamily="34" charset="0"/>
              </a:rPr>
              <a:t>deben” ser obtenidos por un tercero independiente para obtener proporcionar confiabilidad a terceros </a:t>
            </a:r>
            <a:r>
              <a:rPr lang="es-MX" sz="1200" dirty="0" smtClean="0">
                <a:solidFill>
                  <a:srgbClr val="000000"/>
                </a:solidFill>
                <a:latin typeface="Century Gothic" pitchFamily="34" charset="0"/>
              </a:rPr>
              <a:t>interesados</a:t>
            </a:r>
          </a:p>
          <a:p>
            <a:pPr marL="171450" indent="-171450" eaLnBrk="1" hangingPunct="1">
              <a:lnSpc>
                <a:spcPct val="130000"/>
              </a:lnSpc>
              <a:spcBef>
                <a:spcPct val="50000"/>
              </a:spcBef>
              <a:buFont typeface="Arial"/>
              <a:buChar char="•"/>
            </a:pPr>
            <a:r>
              <a:rPr lang="es-MX" sz="1200" dirty="0" smtClean="0">
                <a:solidFill>
                  <a:srgbClr val="000000"/>
                </a:solidFill>
                <a:latin typeface="Century Gothic" pitchFamily="34" charset="0"/>
              </a:rPr>
              <a:t>El control del costo amortizado que no se lleve en algún sistema da origen a aumento de riesgo operativo</a:t>
            </a:r>
            <a:endParaRPr lang="es-MX" sz="1200" dirty="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endParaRPr lang="es-MX" sz="1200" dirty="0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293735" y="1638569"/>
            <a:ext cx="2477732" cy="453595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Lucida Sans   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  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  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  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 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s-MX" sz="1400" b="1" dirty="0" smtClean="0">
                <a:solidFill>
                  <a:srgbClr val="000000"/>
                </a:solidFill>
                <a:latin typeface="Century Gothic" pitchFamily="34" charset="0"/>
              </a:rPr>
              <a:t>Deterioro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endParaRPr lang="es-MX" sz="1200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marL="171450" indent="-171450" eaLnBrk="1" hangingPunct="1">
              <a:lnSpc>
                <a:spcPct val="130000"/>
              </a:lnSpc>
              <a:spcBef>
                <a:spcPct val="50000"/>
              </a:spcBef>
              <a:buFont typeface="Arial"/>
              <a:buChar char="•"/>
            </a:pPr>
            <a:r>
              <a:rPr lang="es-MX" sz="1100" dirty="0" smtClean="0">
                <a:solidFill>
                  <a:srgbClr val="000000"/>
                </a:solidFill>
                <a:latin typeface="Century Gothic" pitchFamily="34" charset="0"/>
              </a:rPr>
              <a:t>Por cumplir la definición de instrumento financiero se debe de calcular deterioro en su valor, pero esto puede llevar a duplicidad si no se verifica que esté incluido en la determinación del valor razonable</a:t>
            </a:r>
          </a:p>
          <a:p>
            <a:pPr marL="171450" indent="-171450" eaLnBrk="1" hangingPunct="1">
              <a:lnSpc>
                <a:spcPct val="130000"/>
              </a:lnSpc>
              <a:spcBef>
                <a:spcPct val="50000"/>
              </a:spcBef>
              <a:buFont typeface="Arial"/>
              <a:buChar char="•"/>
            </a:pPr>
            <a:r>
              <a:rPr lang="es-MX" sz="1100" dirty="0" smtClean="0">
                <a:solidFill>
                  <a:srgbClr val="000000"/>
                </a:solidFill>
                <a:latin typeface="Century Gothic" pitchFamily="34" charset="0"/>
              </a:rPr>
              <a:t> Por  requerimiento contable se le calcula deterioro a las inversiones a costo amortizado y a inversiones a través de capital. En ambos casos el deterioro se registra en resultados</a:t>
            </a:r>
          </a:p>
        </p:txBody>
      </p:sp>
    </p:spTree>
    <p:extLst>
      <p:ext uri="{BB962C8B-B14F-4D97-AF65-F5344CB8AC3E}">
        <p14:creationId xmlns:p14="http://schemas.microsoft.com/office/powerpoint/2010/main" val="16231256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-233065"/>
            <a:ext cx="1846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Lucida Sans   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  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  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  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 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9pPr>
          </a:lstStyle>
          <a:p>
            <a:pPr eaLnBrk="1" hangingPunct="1"/>
            <a:fld id="{C2ACFD14-6C8A-42BF-88E8-0F39642F2257}" type="slidenum">
              <a:rPr lang="es-MX" sz="1000" smtClean="0">
                <a:latin typeface="Century Gothic"/>
                <a:cs typeface="Century Gothic"/>
              </a:rPr>
              <a:pPr eaLnBrk="1" hangingPunct="1"/>
              <a:t>8</a:t>
            </a:fld>
            <a:endParaRPr lang="es-MX" sz="1000" smtClean="0">
              <a:latin typeface="Century Gothic"/>
              <a:cs typeface="Century Gothic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12601" y="1638569"/>
            <a:ext cx="7928316" cy="214603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Lucida Sans   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  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  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  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 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s-MX" sz="1400" b="1" dirty="0" smtClean="0">
                <a:solidFill>
                  <a:srgbClr val="000000"/>
                </a:solidFill>
                <a:latin typeface="Century Gothic" pitchFamily="34" charset="0"/>
              </a:rPr>
              <a:t>Presentación de las inversiones en el Activo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endParaRPr lang="es-MX" sz="1200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marL="171450" indent="-171450" eaLnBrk="1" hangingPunct="1">
              <a:lnSpc>
                <a:spcPct val="130000"/>
              </a:lnSpc>
              <a:spcBef>
                <a:spcPct val="50000"/>
              </a:spcBef>
              <a:buFont typeface="Arial"/>
              <a:buChar char="•"/>
            </a:pPr>
            <a:r>
              <a:rPr lang="es-MX" sz="1200" dirty="0">
                <a:solidFill>
                  <a:srgbClr val="000000"/>
                </a:solidFill>
                <a:latin typeface="Century Gothic" pitchFamily="34" charset="0"/>
              </a:rPr>
              <a:t>Costo amortizado</a:t>
            </a:r>
          </a:p>
          <a:p>
            <a:pPr marL="171450" indent="-171450" eaLnBrk="1" hangingPunct="1">
              <a:lnSpc>
                <a:spcPct val="130000"/>
              </a:lnSpc>
              <a:spcBef>
                <a:spcPct val="50000"/>
              </a:spcBef>
              <a:buFont typeface="Arial"/>
              <a:buChar char="•"/>
            </a:pPr>
            <a:r>
              <a:rPr lang="es-MX" sz="1200" dirty="0">
                <a:solidFill>
                  <a:srgbClr val="000000"/>
                </a:solidFill>
                <a:latin typeface="Century Gothic" pitchFamily="34" charset="0"/>
              </a:rPr>
              <a:t>A valor razonable con cambios en otro resultado integral</a:t>
            </a:r>
          </a:p>
          <a:p>
            <a:pPr marL="171450" indent="-171450" eaLnBrk="1" hangingPunct="1">
              <a:lnSpc>
                <a:spcPct val="130000"/>
              </a:lnSpc>
              <a:spcBef>
                <a:spcPct val="50000"/>
              </a:spcBef>
              <a:buFont typeface="Arial"/>
              <a:buChar char="•"/>
            </a:pPr>
            <a:r>
              <a:rPr lang="es-MX" sz="1200" dirty="0">
                <a:solidFill>
                  <a:srgbClr val="000000"/>
                </a:solidFill>
                <a:latin typeface="Century Gothic" pitchFamily="34" charset="0"/>
              </a:rPr>
              <a:t>A valor razonable con cambios en </a:t>
            </a:r>
            <a:r>
              <a:rPr lang="es-MX" sz="1200" dirty="0" smtClean="0">
                <a:solidFill>
                  <a:srgbClr val="000000"/>
                </a:solidFill>
                <a:latin typeface="Century Gothic" pitchFamily="34" charset="0"/>
              </a:rPr>
              <a:t>resultados</a:t>
            </a:r>
            <a:endParaRPr lang="es-MX" sz="120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12601" y="4102369"/>
            <a:ext cx="7928316" cy="214603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Lucida Sans   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  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  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  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 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s-MX" sz="1400" b="1" dirty="0" smtClean="0">
                <a:solidFill>
                  <a:srgbClr val="000000"/>
                </a:solidFill>
                <a:latin typeface="Century Gothic" pitchFamily="34" charset="0"/>
              </a:rPr>
              <a:t>Revelación en estados financieros</a:t>
            </a:r>
            <a:endParaRPr lang="es-MX" sz="1400" b="1" dirty="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endParaRPr lang="es-MX" sz="1200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marL="171450" indent="-171450" eaLnBrk="1" hangingPunct="1">
              <a:lnSpc>
                <a:spcPct val="130000"/>
              </a:lnSpc>
              <a:spcBef>
                <a:spcPct val="50000"/>
              </a:spcBef>
              <a:buFont typeface="Arial"/>
              <a:buChar char="•"/>
            </a:pPr>
            <a:r>
              <a:rPr lang="es-MX" sz="1100" dirty="0" smtClean="0">
                <a:solidFill>
                  <a:srgbClr val="000000"/>
                </a:solidFill>
                <a:latin typeface="Century Gothic" pitchFamily="34" charset="0"/>
              </a:rPr>
              <a:t>Por categoría: Detalle por categoria contable y por tipos de instrumentos (tipos de instrumentos, emisores, montos nominales, vencimiento)</a:t>
            </a:r>
          </a:p>
          <a:p>
            <a:pPr marL="171450" indent="-171450" eaLnBrk="1" hangingPunct="1">
              <a:lnSpc>
                <a:spcPct val="130000"/>
              </a:lnSpc>
              <a:spcBef>
                <a:spcPct val="50000"/>
              </a:spcBef>
              <a:buFont typeface="Arial"/>
              <a:buChar char="•"/>
            </a:pPr>
            <a:r>
              <a:rPr lang="es-MX" sz="1100" dirty="0" smtClean="0">
                <a:solidFill>
                  <a:srgbClr val="000000"/>
                </a:solidFill>
                <a:latin typeface="Century Gothic" pitchFamily="34" charset="0"/>
              </a:rPr>
              <a:t>Valor razonable y/o monto del costo amortizado  por categoría. Desglosando deterioro</a:t>
            </a:r>
          </a:p>
          <a:p>
            <a:pPr marL="171450" indent="-171450" eaLnBrk="1" hangingPunct="1">
              <a:lnSpc>
                <a:spcPct val="130000"/>
              </a:lnSpc>
              <a:spcBef>
                <a:spcPct val="50000"/>
              </a:spcBef>
              <a:buFont typeface="Arial"/>
              <a:buChar char="•"/>
            </a:pPr>
            <a:r>
              <a:rPr lang="es-MX" sz="1100" dirty="0" smtClean="0">
                <a:solidFill>
                  <a:srgbClr val="000000"/>
                </a:solidFill>
                <a:latin typeface="Century Gothic" pitchFamily="34" charset="0"/>
              </a:rPr>
              <a:t>Enfoque de valuación y jerarquización de insumos</a:t>
            </a:r>
          </a:p>
          <a:p>
            <a:pPr marL="171450" indent="-171450" eaLnBrk="1" hangingPunct="1">
              <a:lnSpc>
                <a:spcPct val="130000"/>
              </a:lnSpc>
              <a:spcBef>
                <a:spcPct val="50000"/>
              </a:spcBef>
              <a:buFont typeface="Arial"/>
              <a:buChar char="•"/>
            </a:pPr>
            <a:r>
              <a:rPr lang="es-MX" sz="1100" dirty="0" smtClean="0">
                <a:solidFill>
                  <a:srgbClr val="000000"/>
                </a:solidFill>
                <a:latin typeface="Century Gothic" pitchFamily="34" charset="0"/>
              </a:rPr>
              <a:t>Administración integral de de riesgos: Políticas, metodologías, mediciones, pruebas de estrés, etc.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endParaRPr lang="es-MX" sz="1100" dirty="0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654217" y="116025"/>
            <a:ext cx="7886700" cy="1325563"/>
          </a:xfrm>
        </p:spPr>
        <p:txBody>
          <a:bodyPr>
            <a:normAutofit/>
          </a:bodyPr>
          <a:lstStyle/>
          <a:p>
            <a:r>
              <a:rPr lang="es-MX" sz="2000" b="0" dirty="0" smtClean="0">
                <a:latin typeface="Century Gothic"/>
                <a:cs typeface="Century Gothic"/>
              </a:rPr>
              <a:t>Presentación </a:t>
            </a:r>
            <a:r>
              <a:rPr lang="es-MX" sz="2000" b="0" dirty="0" smtClean="0">
                <a:latin typeface="Century Gothic"/>
                <a:cs typeface="Century Gothic"/>
              </a:rPr>
              <a:t>y revelación en estados financieros</a:t>
            </a:r>
            <a:br>
              <a:rPr lang="es-MX" sz="2000" b="0" dirty="0" smtClean="0">
                <a:latin typeface="Century Gothic"/>
                <a:cs typeface="Century Gothic"/>
              </a:rPr>
            </a:br>
            <a:r>
              <a:rPr lang="es-MX" sz="2000" b="0" dirty="0" smtClean="0">
                <a:latin typeface="Century Gothic"/>
                <a:cs typeface="Century Gothic"/>
              </a:rPr>
              <a:t/>
            </a:r>
            <a:br>
              <a:rPr lang="es-MX" sz="2000" b="0" dirty="0" smtClean="0">
                <a:latin typeface="Century Gothic"/>
                <a:cs typeface="Century Gothic"/>
              </a:rPr>
            </a:br>
            <a:endParaRPr lang="es-MX" sz="1500" b="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131884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-233065"/>
            <a:ext cx="1846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Lucida Sans   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  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  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  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 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9pPr>
          </a:lstStyle>
          <a:p>
            <a:pPr eaLnBrk="1" hangingPunct="1"/>
            <a:fld id="{C2ACFD14-6C8A-42BF-88E8-0F39642F2257}" type="slidenum">
              <a:rPr lang="es-MX" sz="1000" smtClean="0">
                <a:latin typeface="Century Gothic"/>
                <a:cs typeface="Century Gothic"/>
              </a:rPr>
              <a:pPr eaLnBrk="1" hangingPunct="1"/>
              <a:t>9</a:t>
            </a:fld>
            <a:endParaRPr lang="es-MX" sz="1000" smtClean="0">
              <a:latin typeface="Century Gothic"/>
              <a:cs typeface="Century Gothic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12601" y="1638569"/>
            <a:ext cx="7928316" cy="214603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195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defRPr>
                <a:solidFill>
                  <a:schemeClr val="tx1"/>
                </a:solidFill>
                <a:latin typeface="Lucida Sans   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   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   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   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  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  "/>
              </a:defRPr>
            </a:lvl9pPr>
          </a:lstStyle>
          <a:p>
            <a:pPr marL="171450" indent="-171450" eaLnBrk="1" hangingPunct="1">
              <a:lnSpc>
                <a:spcPct val="130000"/>
              </a:lnSpc>
              <a:spcBef>
                <a:spcPct val="50000"/>
              </a:spcBef>
              <a:buFont typeface="Arial"/>
              <a:buChar char="•"/>
            </a:pPr>
            <a:endParaRPr lang="es-MX" sz="2000" dirty="0">
              <a:solidFill>
                <a:srgbClr val="FF0000"/>
              </a:solidFill>
              <a:latin typeface="Century Gothic" pitchFamily="34" charset="0"/>
            </a:endParaRPr>
          </a:p>
          <a:p>
            <a:r>
              <a:rPr lang="en-US" sz="2000" b="1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Principales</a:t>
            </a:r>
            <a:r>
              <a:rPr lang="en-US" sz="2000" b="1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Funciones</a:t>
            </a:r>
            <a:endParaRPr lang="en-US" sz="2000" b="1" dirty="0" smtClean="0">
              <a:solidFill>
                <a:srgbClr val="000000"/>
              </a:solidFill>
              <a:latin typeface="Century Gothic"/>
              <a:ea typeface="+mn-lt"/>
              <a:cs typeface="Century Gothic"/>
            </a:endParaRPr>
          </a:p>
          <a:p>
            <a:endParaRPr lang="en-US" sz="1600" b="1" dirty="0">
              <a:solidFill>
                <a:srgbClr val="000000"/>
              </a:solidFill>
              <a:latin typeface="Century Gothic"/>
              <a:ea typeface="+mn-lt"/>
              <a:cs typeface="Century Gothic"/>
            </a:endParaRPr>
          </a:p>
          <a:p>
            <a:endParaRPr lang="en-US" sz="1600" dirty="0">
              <a:solidFill>
                <a:srgbClr val="000000"/>
              </a:solidFill>
              <a:latin typeface="Century Gothic"/>
              <a:ea typeface="+mn-lt"/>
              <a:cs typeface="Century Gothic"/>
            </a:endParaRPr>
          </a:p>
          <a:p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 •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Prestar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servicios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cálculo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determinación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y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proveeduría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o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suministro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precios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actualizados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para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la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valuación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valores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. </a:t>
            </a:r>
            <a:endParaRPr lang="en-US" sz="1600" dirty="0" smtClean="0">
              <a:solidFill>
                <a:srgbClr val="000000"/>
              </a:solidFill>
              <a:latin typeface="Century Gothic"/>
              <a:ea typeface="+mn-lt"/>
              <a:cs typeface="Century Gothic"/>
            </a:endParaRPr>
          </a:p>
          <a:p>
            <a:endParaRPr lang="en-US" sz="1600" dirty="0">
              <a:solidFill>
                <a:srgbClr val="000000"/>
              </a:solidFill>
              <a:latin typeface="Century Gothic"/>
              <a:ea typeface="+mn-lt"/>
              <a:cs typeface="Century Gothic"/>
            </a:endParaRPr>
          </a:p>
          <a:p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•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Publicar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y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difundir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calificaciones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emitidas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por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instituciones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calificadoras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. </a:t>
            </a:r>
            <a:endParaRPr lang="en-US" sz="1600" dirty="0" smtClean="0">
              <a:solidFill>
                <a:srgbClr val="000000"/>
              </a:solidFill>
              <a:latin typeface="Century Gothic"/>
              <a:ea typeface="+mn-lt"/>
              <a:cs typeface="Century Gothic"/>
            </a:endParaRPr>
          </a:p>
          <a:p>
            <a:endParaRPr lang="en-US" sz="1600" dirty="0">
              <a:solidFill>
                <a:srgbClr val="000000"/>
              </a:solidFill>
              <a:latin typeface="Century Gothic"/>
              <a:ea typeface="+mn-lt"/>
              <a:cs typeface="Century Gothic"/>
            </a:endParaRPr>
          </a:p>
          <a:p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•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Medir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riesgos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financieros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inversiones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realizadas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por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entidades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financieras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. </a:t>
            </a:r>
            <a:endParaRPr lang="en-US" sz="1600" dirty="0" smtClean="0">
              <a:solidFill>
                <a:srgbClr val="000000"/>
              </a:solidFill>
              <a:latin typeface="Century Gothic"/>
              <a:ea typeface="+mn-lt"/>
              <a:cs typeface="Century Gothic"/>
            </a:endParaRPr>
          </a:p>
          <a:p>
            <a:endParaRPr lang="en-US" sz="1600" dirty="0">
              <a:solidFill>
                <a:srgbClr val="000000"/>
              </a:solidFill>
              <a:latin typeface="Century Gothic"/>
              <a:ea typeface="+mn-lt"/>
              <a:cs typeface="Century Gothic"/>
            </a:endParaRPr>
          </a:p>
          <a:p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• </a:t>
            </a:r>
            <a:r>
              <a:rPr lang="en-US" sz="1600" dirty="0" err="1" smtClean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Determinar</a:t>
            </a:r>
            <a:r>
              <a:rPr lang="en-US" sz="1600" dirty="0" smtClean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y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difundir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índices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tasas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interés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e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instrumentos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representativos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deuda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 a cargo de </a:t>
            </a:r>
            <a:r>
              <a:rPr lang="en-US" sz="1600" dirty="0" err="1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emisoras</a:t>
            </a:r>
            <a:r>
              <a:rPr lang="en-US" sz="1600" dirty="0">
                <a:solidFill>
                  <a:srgbClr val="000000"/>
                </a:solidFill>
                <a:latin typeface="Century Gothic"/>
                <a:ea typeface="+mn-lt"/>
                <a:cs typeface="Century Gothic"/>
              </a:rPr>
              <a:t>. </a:t>
            </a:r>
          </a:p>
          <a:p>
            <a:pPr marL="171450" indent="-171450" eaLnBrk="1" hangingPunct="1">
              <a:lnSpc>
                <a:spcPct val="130000"/>
              </a:lnSpc>
              <a:spcBef>
                <a:spcPct val="50000"/>
              </a:spcBef>
              <a:buFont typeface="Arial"/>
              <a:buChar char="•"/>
            </a:pPr>
            <a:endParaRPr lang="es-MX" sz="1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654217" y="116025"/>
            <a:ext cx="7886700" cy="1325563"/>
          </a:xfrm>
        </p:spPr>
        <p:txBody>
          <a:bodyPr>
            <a:normAutofit/>
          </a:bodyPr>
          <a:lstStyle/>
          <a:p>
            <a:r>
              <a:rPr lang="es-MX" b="0" dirty="0" smtClean="0">
                <a:latin typeface="Century Gothic"/>
                <a:cs typeface="Century Gothic"/>
              </a:rPr>
              <a:t>Proveedor de Precios</a:t>
            </a:r>
            <a:endParaRPr lang="es-MX" sz="1800" b="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23495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37660</TotalTime>
  <Words>1144</Words>
  <Application>Microsoft Macintosh PowerPoint</Application>
  <PresentationFormat>Carta (216 x 279 mm)</PresentationFormat>
  <Paragraphs>254</Paragraphs>
  <Slides>17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 Normatividad contable    </vt:lpstr>
      <vt:lpstr>Inversiones en deuda, inversiones de capital  e inversiones híbridas (el problema de los derivados implícitos en inversiones) </vt:lpstr>
      <vt:lpstr>Definición de instrumentos financieros   </vt:lpstr>
      <vt:lpstr> Aspectos a tomar en cuenta para la determinación del valor razonable   </vt:lpstr>
      <vt:lpstr> Aspectos a tomar en cuenta para la determinación del costo amortizado y/o valor razonable y  Deterioro    </vt:lpstr>
      <vt:lpstr>Presentación y revelación en estados financieros  </vt:lpstr>
      <vt:lpstr>Proveedor de Precios</vt:lpstr>
      <vt:lpstr>Proveedor de Precios</vt:lpstr>
      <vt:lpstr>Proveedor de Precios</vt:lpstr>
      <vt:lpstr>Proveedor de Precios</vt:lpstr>
      <vt:lpstr>Infraestructura necesaria para cumplir con las normas contables </vt:lpstr>
      <vt:lpstr>Infraestructura necesaria para cumplir con las normas contables </vt:lpstr>
      <vt:lpstr>Infraestructura necesaria para cumplir con las normas contables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RAFAEL GARCIA LEON</cp:lastModifiedBy>
  <cp:revision>825</cp:revision>
  <dcterms:created xsi:type="dcterms:W3CDTF">2018-04-05T21:13:05Z</dcterms:created>
  <dcterms:modified xsi:type="dcterms:W3CDTF">2024-09-05T16:55:47Z</dcterms:modified>
</cp:coreProperties>
</file>